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8" r:id="rId2"/>
    <p:sldId id="275" r:id="rId3"/>
    <p:sldId id="260" r:id="rId4"/>
    <p:sldId id="261" r:id="rId5"/>
    <p:sldId id="262" r:id="rId6"/>
    <p:sldId id="270" r:id="rId7"/>
    <p:sldId id="271" r:id="rId8"/>
    <p:sldId id="276" r:id="rId9"/>
    <p:sldId id="277" r:id="rId10"/>
    <p:sldId id="279" r:id="rId11"/>
    <p:sldId id="280" r:id="rId12"/>
    <p:sldId id="281" r:id="rId13"/>
    <p:sldId id="282" r:id="rId14"/>
    <p:sldId id="283" r:id="rId15"/>
    <p:sldId id="272" r:id="rId16"/>
    <p:sldId id="284" r:id="rId17"/>
    <p:sldId id="273" r:id="rId18"/>
    <p:sldId id="278" r:id="rId19"/>
    <p:sldId id="274" r:id="rId20"/>
  </p:sldIdLst>
  <p:sldSz cx="18288000" cy="10287000"/>
  <p:notesSz cx="6858000" cy="9144000"/>
  <p:embeddedFontLst>
    <p:embeddedFont>
      <p:font typeface="Bungee" panose="020B0604020202020204" charset="0"/>
      <p:regular r:id="rId22"/>
    </p:embeddedFont>
    <p:embeddedFont>
      <p:font typeface="Calibri" panose="020F0502020204030204" pitchFamily="34" charset="0"/>
      <p:regular r:id="rId23"/>
      <p:bold r:id="rId24"/>
      <p:italic r:id="rId25"/>
      <p:boldItalic r:id="rId26"/>
    </p:embeddedFont>
    <p:embeddedFont>
      <p:font typeface="Muli Regular" panose="020B0604020202020204" charset="0"/>
      <p:regular r:id="rId27"/>
    </p:embeddedFont>
    <p:embeddedFont>
      <p:font typeface="Muli Regular Bold" panose="020B0604020202020204" charset="0"/>
      <p:regular r:id="rId28"/>
    </p:embeddedFont>
    <p:embeddedFont>
      <p:font typeface="Rokkitt Black" panose="020B0604020202020204" charset="0"/>
      <p:regular r:id="rId29"/>
    </p:embeddedFont>
    <p:embeddedFont>
      <p:font typeface="Saira ExtraCondensed Medium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78"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EDE72-2651-4E2D-AFB2-D3A705F96AA9}" type="datetimeFigureOut">
              <a:rPr lang="en-US" smtClean="0"/>
              <a:t>6/6/2023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8C647B-64C4-4FFD-9197-658767783C7D}" type="slidenum">
              <a:rPr lang="en-US" smtClean="0"/>
              <a:t>‹#›</a:t>
            </a:fld>
            <a:endParaRPr lang="en-US"/>
          </a:p>
        </p:txBody>
      </p:sp>
    </p:spTree>
    <p:extLst>
      <p:ext uri="{BB962C8B-B14F-4D97-AF65-F5344CB8AC3E}">
        <p14:creationId xmlns:p14="http://schemas.microsoft.com/office/powerpoint/2010/main" val="2624724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grpSp>
        <p:nvGrpSpPr>
          <p:cNvPr id="2" name="Group 2"/>
          <p:cNvGrpSpPr/>
          <p:nvPr/>
        </p:nvGrpSpPr>
        <p:grpSpPr>
          <a:xfrm>
            <a:off x="11584888" y="-5151789"/>
            <a:ext cx="8275151" cy="18621426"/>
            <a:chOff x="0" y="0"/>
            <a:chExt cx="11033535" cy="24828568"/>
          </a:xfrm>
        </p:grpSpPr>
        <p:sp>
          <p:nvSpPr>
            <p:cNvPr id="3" name="Freeform 3"/>
            <p:cNvSpPr/>
            <p:nvPr/>
          </p:nvSpPr>
          <p:spPr>
            <a:xfrm>
              <a:off x="0" y="11208012"/>
              <a:ext cx="11033535" cy="13620556"/>
            </a:xfrm>
            <a:custGeom>
              <a:avLst/>
              <a:gdLst/>
              <a:ahLst/>
              <a:cxnLst/>
              <a:rect l="l" t="t" r="r" b="b"/>
              <a:pathLst>
                <a:path w="11033535" h="13620556">
                  <a:moveTo>
                    <a:pt x="0" y="0"/>
                  </a:moveTo>
                  <a:lnTo>
                    <a:pt x="11033535" y="0"/>
                  </a:lnTo>
                  <a:lnTo>
                    <a:pt x="11033535" y="13620556"/>
                  </a:lnTo>
                  <a:lnTo>
                    <a:pt x="0" y="13620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11033535" cy="13620556"/>
            </a:xfrm>
            <a:custGeom>
              <a:avLst/>
              <a:gdLst/>
              <a:ahLst/>
              <a:cxnLst/>
              <a:rect l="l" t="t" r="r" b="b"/>
              <a:pathLst>
                <a:path w="11033535" h="13620556">
                  <a:moveTo>
                    <a:pt x="0" y="0"/>
                  </a:moveTo>
                  <a:lnTo>
                    <a:pt x="11033535" y="0"/>
                  </a:lnTo>
                  <a:lnTo>
                    <a:pt x="11033535" y="13620556"/>
                  </a:lnTo>
                  <a:lnTo>
                    <a:pt x="0" y="13620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2952574" y="251040"/>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 name="Picture 6"/>
          <p:cNvPicPr>
            <a:picLocks noChangeAspect="1"/>
          </p:cNvPicPr>
          <p:nvPr/>
        </p:nvPicPr>
        <p:blipFill>
          <a:blip r:embed="rId6"/>
          <a:srcRect/>
          <a:stretch>
            <a:fillRect/>
          </a:stretch>
        </p:blipFill>
        <p:spPr>
          <a:xfrm>
            <a:off x="13185648" y="4568209"/>
            <a:ext cx="5102352" cy="8229600"/>
          </a:xfrm>
          <a:prstGeom prst="rect">
            <a:avLst/>
          </a:prstGeom>
        </p:spPr>
      </p:pic>
      <p:sp>
        <p:nvSpPr>
          <p:cNvPr id="7" name="TextBox 7"/>
          <p:cNvSpPr txBox="1"/>
          <p:nvPr/>
        </p:nvSpPr>
        <p:spPr>
          <a:xfrm>
            <a:off x="3200400" y="758621"/>
            <a:ext cx="11248885" cy="2835134"/>
          </a:xfrm>
          <a:prstGeom prst="rect">
            <a:avLst/>
          </a:prstGeom>
        </p:spPr>
        <p:txBody>
          <a:bodyPr lIns="0" tIns="0" rIns="0" bIns="0" rtlCol="0" anchor="t">
            <a:spAutoFit/>
          </a:bodyPr>
          <a:lstStyle/>
          <a:p>
            <a:pPr>
              <a:lnSpc>
                <a:spcPts val="5498"/>
              </a:lnSpc>
            </a:pPr>
            <a:r>
              <a:rPr lang="en-US" sz="5044" spc="161" dirty="0" err="1">
                <a:solidFill>
                  <a:srgbClr val="000000"/>
                </a:solidFill>
                <a:latin typeface="Bungee"/>
              </a:rPr>
              <a:t>Báo</a:t>
            </a:r>
            <a:r>
              <a:rPr lang="en-US" sz="5044" spc="161" dirty="0">
                <a:solidFill>
                  <a:srgbClr val="000000"/>
                </a:solidFill>
                <a:latin typeface="Bungee"/>
              </a:rPr>
              <a:t> </a:t>
            </a:r>
            <a:r>
              <a:rPr lang="en-US" sz="5044" spc="161" dirty="0" err="1">
                <a:solidFill>
                  <a:srgbClr val="000000"/>
                </a:solidFill>
                <a:latin typeface="Bungee"/>
              </a:rPr>
              <a:t>cáo</a:t>
            </a:r>
            <a:r>
              <a:rPr lang="en-US" sz="5044" spc="161" dirty="0">
                <a:solidFill>
                  <a:srgbClr val="000000"/>
                </a:solidFill>
                <a:latin typeface="Bungee"/>
              </a:rPr>
              <a:t> </a:t>
            </a:r>
            <a:r>
              <a:rPr lang="en-US" sz="5044" spc="161" dirty="0" err="1">
                <a:solidFill>
                  <a:srgbClr val="000000"/>
                </a:solidFill>
                <a:latin typeface="Bungee"/>
              </a:rPr>
              <a:t>tiến</a:t>
            </a:r>
            <a:r>
              <a:rPr lang="en-US" sz="5044" spc="161" dirty="0">
                <a:solidFill>
                  <a:srgbClr val="000000"/>
                </a:solidFill>
                <a:latin typeface="Bungee"/>
              </a:rPr>
              <a:t> </a:t>
            </a:r>
            <a:r>
              <a:rPr lang="en-US" sz="5044" spc="161" dirty="0" err="1">
                <a:solidFill>
                  <a:srgbClr val="000000"/>
                </a:solidFill>
                <a:latin typeface="Bungee"/>
              </a:rPr>
              <a:t>độ</a:t>
            </a:r>
            <a:endParaRPr lang="en-US" sz="5044" spc="161" dirty="0">
              <a:solidFill>
                <a:srgbClr val="000000"/>
              </a:solidFill>
              <a:latin typeface="Bungee"/>
            </a:endParaRPr>
          </a:p>
          <a:p>
            <a:pPr>
              <a:lnSpc>
                <a:spcPts val="5498"/>
              </a:lnSpc>
            </a:pPr>
            <a:endParaRPr lang="en-US" sz="5044" spc="161" dirty="0">
              <a:solidFill>
                <a:srgbClr val="000000"/>
              </a:solidFill>
              <a:latin typeface="Bungee"/>
            </a:endParaRPr>
          </a:p>
          <a:p>
            <a:pPr>
              <a:lnSpc>
                <a:spcPts val="5267"/>
              </a:lnSpc>
            </a:pPr>
            <a:endParaRPr lang="en-US" sz="5044" spc="161" dirty="0">
              <a:solidFill>
                <a:srgbClr val="000000"/>
              </a:solidFill>
              <a:latin typeface="Bungee"/>
            </a:endParaRPr>
          </a:p>
          <a:p>
            <a:pPr>
              <a:lnSpc>
                <a:spcPts val="5267"/>
              </a:lnSpc>
            </a:pPr>
            <a:endParaRPr lang="en-US" sz="5044" spc="161" dirty="0">
              <a:solidFill>
                <a:srgbClr val="000000"/>
              </a:solidFill>
              <a:latin typeface="Bungee"/>
            </a:endParaRPr>
          </a:p>
        </p:txBody>
      </p:sp>
      <p:sp>
        <p:nvSpPr>
          <p:cNvPr id="8" name="TextBox 8"/>
          <p:cNvSpPr txBox="1"/>
          <p:nvPr/>
        </p:nvSpPr>
        <p:spPr>
          <a:xfrm>
            <a:off x="657236" y="2339452"/>
            <a:ext cx="10405919" cy="1952876"/>
          </a:xfrm>
          <a:prstGeom prst="rect">
            <a:avLst/>
          </a:prstGeom>
        </p:spPr>
        <p:txBody>
          <a:bodyPr lIns="0" tIns="0" rIns="0" bIns="0" rtlCol="0" anchor="t">
            <a:spAutoFit/>
          </a:bodyPr>
          <a:lstStyle/>
          <a:p>
            <a:pPr algn="ctr">
              <a:lnSpc>
                <a:spcPts val="5236"/>
              </a:lnSpc>
              <a:spcBef>
                <a:spcPct val="0"/>
              </a:spcBef>
            </a:pPr>
            <a:r>
              <a:rPr lang="en-US" sz="3740" b="1" dirty="0" err="1">
                <a:solidFill>
                  <a:srgbClr val="000000"/>
                </a:solidFill>
                <a:latin typeface="Muli Regular Bold"/>
              </a:rPr>
              <a:t>Đồ</a:t>
            </a:r>
            <a:r>
              <a:rPr lang="en-US" sz="3740" b="1" dirty="0">
                <a:solidFill>
                  <a:srgbClr val="000000"/>
                </a:solidFill>
                <a:latin typeface="Muli Regular Bold"/>
              </a:rPr>
              <a:t> </a:t>
            </a:r>
            <a:r>
              <a:rPr lang="en-US" sz="3740" b="1" dirty="0" err="1">
                <a:solidFill>
                  <a:srgbClr val="000000"/>
                </a:solidFill>
                <a:latin typeface="Muli Regular Bold"/>
              </a:rPr>
              <a:t>án</a:t>
            </a:r>
            <a:r>
              <a:rPr lang="en-US" sz="3740" b="1" dirty="0">
                <a:solidFill>
                  <a:srgbClr val="000000"/>
                </a:solidFill>
                <a:latin typeface="Muli Regular Bold"/>
              </a:rPr>
              <a:t> </a:t>
            </a:r>
            <a:r>
              <a:rPr lang="en-US" sz="3740" b="1" dirty="0" err="1">
                <a:solidFill>
                  <a:srgbClr val="000000"/>
                </a:solidFill>
                <a:latin typeface="Muli Regular Bold"/>
              </a:rPr>
              <a:t>chuyên</a:t>
            </a:r>
            <a:r>
              <a:rPr lang="en-US" sz="3740" b="1" dirty="0">
                <a:solidFill>
                  <a:srgbClr val="000000"/>
                </a:solidFill>
                <a:latin typeface="Muli Regular Bold"/>
              </a:rPr>
              <a:t> </a:t>
            </a:r>
            <a:r>
              <a:rPr lang="en-US" sz="3740" b="1" dirty="0" err="1">
                <a:solidFill>
                  <a:srgbClr val="000000"/>
                </a:solidFill>
                <a:latin typeface="Muli Regular Bold"/>
              </a:rPr>
              <a:t>ngành</a:t>
            </a:r>
            <a:endParaRPr lang="en-US" sz="3740" b="1" dirty="0">
              <a:solidFill>
                <a:srgbClr val="000000"/>
              </a:solidFill>
              <a:latin typeface="Muli Regular Bold"/>
            </a:endParaRPr>
          </a:p>
          <a:p>
            <a:pPr algn="ctr">
              <a:lnSpc>
                <a:spcPts val="5236"/>
              </a:lnSpc>
              <a:spcBef>
                <a:spcPct val="0"/>
              </a:spcBef>
            </a:pPr>
            <a:r>
              <a:rPr lang="en-US" sz="3740" dirty="0" err="1">
                <a:solidFill>
                  <a:srgbClr val="000000"/>
                </a:solidFill>
                <a:latin typeface="Muli Regular Bold"/>
              </a:rPr>
              <a:t>Tên</a:t>
            </a:r>
            <a:r>
              <a:rPr lang="en-US" sz="3740" dirty="0">
                <a:solidFill>
                  <a:srgbClr val="000000"/>
                </a:solidFill>
                <a:latin typeface="Muli Regular Bold"/>
              </a:rPr>
              <a:t> </a:t>
            </a:r>
            <a:r>
              <a:rPr lang="en-US" sz="3740" dirty="0" err="1">
                <a:solidFill>
                  <a:srgbClr val="000000"/>
                </a:solidFill>
                <a:latin typeface="Muli Regular Bold"/>
              </a:rPr>
              <a:t>đề</a:t>
            </a:r>
            <a:r>
              <a:rPr lang="en-US" sz="3740" dirty="0">
                <a:solidFill>
                  <a:srgbClr val="000000"/>
                </a:solidFill>
                <a:latin typeface="Muli Regular Bold"/>
              </a:rPr>
              <a:t> </a:t>
            </a:r>
            <a:r>
              <a:rPr lang="en-US" sz="3740" dirty="0" err="1">
                <a:solidFill>
                  <a:srgbClr val="000000"/>
                </a:solidFill>
                <a:latin typeface="Muli Regular Bold"/>
              </a:rPr>
              <a:t>tài</a:t>
            </a:r>
            <a:r>
              <a:rPr lang="en-US" sz="3740" dirty="0">
                <a:solidFill>
                  <a:srgbClr val="000000"/>
                </a:solidFill>
                <a:latin typeface="Muli Regular Bold"/>
              </a:rPr>
              <a:t> : </a:t>
            </a:r>
            <a:r>
              <a:rPr lang="en-US" sz="3740" dirty="0" err="1">
                <a:solidFill>
                  <a:srgbClr val="000000"/>
                </a:solidFill>
                <a:latin typeface="Muli Regular Bold"/>
              </a:rPr>
              <a:t>Xây</a:t>
            </a:r>
            <a:r>
              <a:rPr lang="en-US" sz="3740" dirty="0">
                <a:solidFill>
                  <a:srgbClr val="000000"/>
                </a:solidFill>
                <a:latin typeface="Muli Regular Bold"/>
              </a:rPr>
              <a:t> </a:t>
            </a:r>
            <a:r>
              <a:rPr lang="en-US" sz="3740" dirty="0" err="1">
                <a:solidFill>
                  <a:srgbClr val="000000"/>
                </a:solidFill>
                <a:latin typeface="Muli Regular Bold"/>
              </a:rPr>
              <a:t>dựng</a:t>
            </a:r>
            <a:r>
              <a:rPr lang="en-US" sz="3740" dirty="0">
                <a:solidFill>
                  <a:srgbClr val="000000"/>
                </a:solidFill>
                <a:latin typeface="Muli Regular Bold"/>
              </a:rPr>
              <a:t> </a:t>
            </a:r>
            <a:r>
              <a:rPr lang="en-US" sz="3740" dirty="0" err="1">
                <a:solidFill>
                  <a:srgbClr val="000000"/>
                </a:solidFill>
                <a:latin typeface="Muli Regular Bold"/>
              </a:rPr>
              <a:t>ứng</a:t>
            </a:r>
            <a:r>
              <a:rPr lang="en-US" sz="3740" dirty="0">
                <a:solidFill>
                  <a:srgbClr val="000000"/>
                </a:solidFill>
                <a:latin typeface="Muli Regular Bold"/>
              </a:rPr>
              <a:t> </a:t>
            </a:r>
            <a:r>
              <a:rPr lang="en-US" sz="3740" dirty="0" err="1">
                <a:solidFill>
                  <a:srgbClr val="000000"/>
                </a:solidFill>
                <a:latin typeface="Muli Regular Bold"/>
              </a:rPr>
              <a:t>dụng</a:t>
            </a:r>
            <a:r>
              <a:rPr lang="en-US" sz="3740" dirty="0">
                <a:solidFill>
                  <a:srgbClr val="000000"/>
                </a:solidFill>
                <a:latin typeface="Muli Regular Bold"/>
              </a:rPr>
              <a:t> </a:t>
            </a:r>
            <a:r>
              <a:rPr lang="en-US" sz="3740" dirty="0" err="1">
                <a:solidFill>
                  <a:srgbClr val="000000"/>
                </a:solidFill>
                <a:latin typeface="Muli Regular Bold"/>
              </a:rPr>
              <a:t>quản</a:t>
            </a:r>
            <a:r>
              <a:rPr lang="en-US" sz="3740" dirty="0">
                <a:solidFill>
                  <a:srgbClr val="000000"/>
                </a:solidFill>
                <a:latin typeface="Muli Regular Bold"/>
              </a:rPr>
              <a:t> </a:t>
            </a:r>
            <a:r>
              <a:rPr lang="en-US" sz="3740" dirty="0" err="1">
                <a:solidFill>
                  <a:srgbClr val="000000"/>
                </a:solidFill>
                <a:latin typeface="Muli Regular Bold"/>
              </a:rPr>
              <a:t>lý</a:t>
            </a:r>
            <a:r>
              <a:rPr lang="en-US" sz="3740" dirty="0">
                <a:solidFill>
                  <a:srgbClr val="000000"/>
                </a:solidFill>
                <a:latin typeface="Muli Regular Bold"/>
              </a:rPr>
              <a:t> </a:t>
            </a:r>
            <a:r>
              <a:rPr lang="en-US" sz="3740" dirty="0" err="1">
                <a:solidFill>
                  <a:srgbClr val="000000"/>
                </a:solidFill>
                <a:latin typeface="Muli Regular Bold"/>
              </a:rPr>
              <a:t>NCKH</a:t>
            </a:r>
            <a:r>
              <a:rPr lang="en-US" sz="3740" dirty="0">
                <a:solidFill>
                  <a:srgbClr val="000000"/>
                </a:solidFill>
                <a:latin typeface="Muli Regular Bold"/>
              </a:rPr>
              <a:t> </a:t>
            </a:r>
            <a:r>
              <a:rPr lang="en-US" sz="3740" dirty="0" err="1">
                <a:solidFill>
                  <a:srgbClr val="000000"/>
                </a:solidFill>
                <a:latin typeface="Muli Regular Bold"/>
              </a:rPr>
              <a:t>sinh</a:t>
            </a:r>
            <a:r>
              <a:rPr lang="en-US" sz="3740" dirty="0">
                <a:solidFill>
                  <a:srgbClr val="000000"/>
                </a:solidFill>
                <a:latin typeface="Muli Regular Bold"/>
              </a:rPr>
              <a:t> </a:t>
            </a:r>
            <a:r>
              <a:rPr lang="en-US" sz="3740" dirty="0" err="1">
                <a:solidFill>
                  <a:srgbClr val="000000"/>
                </a:solidFill>
                <a:latin typeface="Muli Regular Bold"/>
              </a:rPr>
              <a:t>viên</a:t>
            </a:r>
            <a:endParaRPr lang="en-US" sz="3740" dirty="0">
              <a:solidFill>
                <a:srgbClr val="000000"/>
              </a:solidFill>
              <a:latin typeface="Muli Regular Bold"/>
            </a:endParaRPr>
          </a:p>
        </p:txBody>
      </p:sp>
      <p:sp>
        <p:nvSpPr>
          <p:cNvPr id="9" name="TextBox 9"/>
          <p:cNvSpPr txBox="1"/>
          <p:nvPr/>
        </p:nvSpPr>
        <p:spPr>
          <a:xfrm>
            <a:off x="401167" y="4593028"/>
            <a:ext cx="11248885" cy="3469989"/>
          </a:xfrm>
          <a:prstGeom prst="rect">
            <a:avLst/>
          </a:prstGeom>
        </p:spPr>
        <p:txBody>
          <a:bodyPr wrap="square" lIns="0" tIns="0" rIns="0" bIns="0" rtlCol="0" anchor="t">
            <a:spAutoFit/>
          </a:bodyPr>
          <a:lstStyle/>
          <a:p>
            <a:pPr algn="ctr">
              <a:lnSpc>
                <a:spcPts val="5468"/>
              </a:lnSpc>
            </a:pPr>
            <a:r>
              <a:rPr lang="en-US" sz="2800" dirty="0" err="1">
                <a:solidFill>
                  <a:srgbClr val="000000"/>
                </a:solidFill>
                <a:latin typeface="Muli Regular Bold"/>
              </a:rPr>
              <a:t>Giáo</a:t>
            </a:r>
            <a:r>
              <a:rPr lang="en-US" sz="2800" dirty="0">
                <a:solidFill>
                  <a:srgbClr val="000000"/>
                </a:solidFill>
                <a:latin typeface="Muli Regular Bold"/>
              </a:rPr>
              <a:t> </a:t>
            </a:r>
            <a:r>
              <a:rPr lang="en-US" sz="2800" dirty="0" err="1">
                <a:solidFill>
                  <a:srgbClr val="000000"/>
                </a:solidFill>
                <a:latin typeface="Muli Regular Bold"/>
              </a:rPr>
              <a:t>viên</a:t>
            </a:r>
            <a:r>
              <a:rPr lang="en-US" sz="2800" dirty="0">
                <a:solidFill>
                  <a:srgbClr val="000000"/>
                </a:solidFill>
                <a:latin typeface="Muli Regular Bold"/>
              </a:rPr>
              <a:t> </a:t>
            </a:r>
            <a:r>
              <a:rPr lang="en-US" sz="2800" dirty="0" err="1">
                <a:solidFill>
                  <a:srgbClr val="000000"/>
                </a:solidFill>
                <a:latin typeface="Muli Regular Bold"/>
              </a:rPr>
              <a:t>hướng</a:t>
            </a:r>
            <a:r>
              <a:rPr lang="en-US" sz="2800" dirty="0">
                <a:solidFill>
                  <a:srgbClr val="000000"/>
                </a:solidFill>
                <a:latin typeface="Muli Regular Bold"/>
              </a:rPr>
              <a:t> </a:t>
            </a:r>
            <a:r>
              <a:rPr lang="en-US" sz="2800" dirty="0" err="1">
                <a:solidFill>
                  <a:srgbClr val="000000"/>
                </a:solidFill>
                <a:latin typeface="Muli Regular Bold"/>
              </a:rPr>
              <a:t>dẫn</a:t>
            </a:r>
            <a:r>
              <a:rPr lang="en-US" sz="2800" dirty="0">
                <a:solidFill>
                  <a:srgbClr val="000000"/>
                </a:solidFill>
                <a:latin typeface="Muli Regular"/>
              </a:rPr>
              <a:t>: </a:t>
            </a:r>
            <a:r>
              <a:rPr lang="vi-VN" sz="2800" dirty="0">
                <a:solidFill>
                  <a:srgbClr val="000000"/>
                </a:solidFill>
                <a:latin typeface="Muli Regular"/>
              </a:rPr>
              <a:t>Ths.</a:t>
            </a:r>
            <a:r>
              <a:rPr lang="en-US" sz="2800" dirty="0" err="1">
                <a:solidFill>
                  <a:srgbClr val="000000"/>
                </a:solidFill>
                <a:latin typeface="Muli Regular"/>
              </a:rPr>
              <a:t>Trần</a:t>
            </a:r>
            <a:r>
              <a:rPr lang="en-US" sz="2800" dirty="0">
                <a:solidFill>
                  <a:srgbClr val="000000"/>
                </a:solidFill>
                <a:latin typeface="Muli Regular"/>
              </a:rPr>
              <a:t> </a:t>
            </a:r>
            <a:r>
              <a:rPr lang="en-US" sz="2800" dirty="0" err="1">
                <a:solidFill>
                  <a:srgbClr val="000000"/>
                </a:solidFill>
                <a:latin typeface="Muli Regular"/>
              </a:rPr>
              <a:t>Thị</a:t>
            </a:r>
            <a:r>
              <a:rPr lang="en-US" sz="2800" dirty="0">
                <a:solidFill>
                  <a:srgbClr val="000000"/>
                </a:solidFill>
                <a:latin typeface="Muli Regular"/>
              </a:rPr>
              <a:t> </a:t>
            </a:r>
            <a:r>
              <a:rPr lang="en-US" sz="2800" dirty="0" err="1">
                <a:solidFill>
                  <a:srgbClr val="000000"/>
                </a:solidFill>
                <a:latin typeface="Muli Regular"/>
              </a:rPr>
              <a:t>Phương</a:t>
            </a:r>
            <a:r>
              <a:rPr lang="en-US" sz="2800" dirty="0">
                <a:solidFill>
                  <a:srgbClr val="000000"/>
                </a:solidFill>
                <a:latin typeface="Muli Regular"/>
              </a:rPr>
              <a:t> Linh</a:t>
            </a:r>
          </a:p>
          <a:p>
            <a:pPr algn="ctr">
              <a:lnSpc>
                <a:spcPts val="5468"/>
              </a:lnSpc>
            </a:pPr>
            <a:r>
              <a:rPr lang="en-US" sz="2800" dirty="0" err="1">
                <a:solidFill>
                  <a:srgbClr val="000000"/>
                </a:solidFill>
                <a:latin typeface="Muli Regular Bold"/>
              </a:rPr>
              <a:t>Sinh</a:t>
            </a:r>
            <a:r>
              <a:rPr lang="en-US" sz="2800" dirty="0">
                <a:solidFill>
                  <a:srgbClr val="000000"/>
                </a:solidFill>
                <a:latin typeface="Muli Regular Bold"/>
              </a:rPr>
              <a:t> </a:t>
            </a:r>
            <a:r>
              <a:rPr lang="en-US" sz="2800" dirty="0" err="1">
                <a:solidFill>
                  <a:srgbClr val="000000"/>
                </a:solidFill>
                <a:latin typeface="Muli Regular Bold"/>
              </a:rPr>
              <a:t>viên</a:t>
            </a:r>
            <a:r>
              <a:rPr lang="en-US" sz="2800" dirty="0">
                <a:solidFill>
                  <a:srgbClr val="000000"/>
                </a:solidFill>
                <a:latin typeface="Muli Regular Bold"/>
              </a:rPr>
              <a:t> </a:t>
            </a:r>
            <a:r>
              <a:rPr lang="en-US" sz="2800" dirty="0" err="1">
                <a:solidFill>
                  <a:srgbClr val="000000"/>
                </a:solidFill>
                <a:latin typeface="Muli Regular Bold"/>
              </a:rPr>
              <a:t>thực</a:t>
            </a:r>
            <a:r>
              <a:rPr lang="en-US" sz="2800" dirty="0">
                <a:solidFill>
                  <a:srgbClr val="000000"/>
                </a:solidFill>
                <a:latin typeface="Muli Regular Bold"/>
              </a:rPr>
              <a:t> </a:t>
            </a:r>
            <a:r>
              <a:rPr lang="en-US" sz="2800" dirty="0" err="1">
                <a:solidFill>
                  <a:srgbClr val="000000"/>
                </a:solidFill>
                <a:latin typeface="Muli Regular Bold"/>
              </a:rPr>
              <a:t>hiện</a:t>
            </a:r>
            <a:r>
              <a:rPr lang="en-US" sz="2800" dirty="0">
                <a:solidFill>
                  <a:srgbClr val="000000"/>
                </a:solidFill>
                <a:latin typeface="Muli Regular"/>
              </a:rPr>
              <a:t>:</a:t>
            </a:r>
          </a:p>
          <a:p>
            <a:pPr algn="ctr">
              <a:lnSpc>
                <a:spcPts val="5468"/>
              </a:lnSpc>
            </a:pPr>
            <a:r>
              <a:rPr lang="en-US" sz="2800" dirty="0" err="1">
                <a:solidFill>
                  <a:srgbClr val="000000"/>
                </a:solidFill>
                <a:latin typeface="Muli Regular"/>
              </a:rPr>
              <a:t>Nguyễn</a:t>
            </a:r>
            <a:r>
              <a:rPr lang="en-US" sz="2800" dirty="0">
                <a:solidFill>
                  <a:srgbClr val="000000"/>
                </a:solidFill>
                <a:latin typeface="Muli Regular"/>
              </a:rPr>
              <a:t> </a:t>
            </a:r>
            <a:r>
              <a:rPr lang="en-US" sz="2800" dirty="0" err="1">
                <a:solidFill>
                  <a:srgbClr val="000000"/>
                </a:solidFill>
                <a:latin typeface="Muli Regular"/>
              </a:rPr>
              <a:t>Hoàng</a:t>
            </a:r>
            <a:r>
              <a:rPr lang="en-US" sz="2800" dirty="0">
                <a:solidFill>
                  <a:srgbClr val="000000"/>
                </a:solidFill>
                <a:latin typeface="Muli Regular"/>
              </a:rPr>
              <a:t> </a:t>
            </a:r>
            <a:r>
              <a:rPr lang="en-US" sz="2800" dirty="0" err="1">
                <a:solidFill>
                  <a:srgbClr val="000000"/>
                </a:solidFill>
                <a:latin typeface="Muli Regular"/>
              </a:rPr>
              <a:t>Nhật</a:t>
            </a:r>
            <a:r>
              <a:rPr lang="en-US" sz="2800" dirty="0">
                <a:solidFill>
                  <a:srgbClr val="000000"/>
                </a:solidFill>
                <a:latin typeface="Muli Regular"/>
              </a:rPr>
              <a:t> </a:t>
            </a:r>
            <a:r>
              <a:rPr lang="en-US" sz="2800" dirty="0" err="1">
                <a:solidFill>
                  <a:srgbClr val="000000"/>
                </a:solidFill>
                <a:latin typeface="Muli Regular"/>
              </a:rPr>
              <a:t>Tiến</a:t>
            </a:r>
            <a:r>
              <a:rPr lang="en-US" sz="2800" dirty="0">
                <a:solidFill>
                  <a:srgbClr val="000000"/>
                </a:solidFill>
                <a:latin typeface="Muli Regular"/>
              </a:rPr>
              <a:t>-2015749</a:t>
            </a:r>
          </a:p>
          <a:p>
            <a:pPr algn="ctr">
              <a:lnSpc>
                <a:spcPts val="5468"/>
              </a:lnSpc>
            </a:pPr>
            <a:r>
              <a:rPr lang="en-US" sz="2800" dirty="0" err="1">
                <a:solidFill>
                  <a:srgbClr val="000000"/>
                </a:solidFill>
                <a:latin typeface="Muli Regular"/>
              </a:rPr>
              <a:t>Trần</a:t>
            </a:r>
            <a:r>
              <a:rPr lang="en-US" sz="2800" dirty="0">
                <a:solidFill>
                  <a:srgbClr val="000000"/>
                </a:solidFill>
                <a:latin typeface="Muli Regular"/>
              </a:rPr>
              <a:t> </a:t>
            </a:r>
            <a:r>
              <a:rPr lang="en-US" sz="2800" dirty="0" err="1">
                <a:solidFill>
                  <a:srgbClr val="000000"/>
                </a:solidFill>
                <a:latin typeface="Muli Regular"/>
              </a:rPr>
              <a:t>Trung</a:t>
            </a:r>
            <a:r>
              <a:rPr lang="en-US" sz="2800" dirty="0">
                <a:solidFill>
                  <a:srgbClr val="000000"/>
                </a:solidFill>
                <a:latin typeface="Muli Regular"/>
              </a:rPr>
              <a:t> </a:t>
            </a:r>
            <a:r>
              <a:rPr lang="en-US" sz="2800" dirty="0" err="1">
                <a:solidFill>
                  <a:srgbClr val="000000"/>
                </a:solidFill>
                <a:latin typeface="Muli Regular"/>
              </a:rPr>
              <a:t>Hiếu</a:t>
            </a:r>
            <a:r>
              <a:rPr lang="en-US" sz="2800" dirty="0">
                <a:solidFill>
                  <a:srgbClr val="000000"/>
                </a:solidFill>
                <a:latin typeface="Muli Regular"/>
              </a:rPr>
              <a:t>-2011832</a:t>
            </a:r>
          </a:p>
          <a:p>
            <a:pPr algn="ctr">
              <a:lnSpc>
                <a:spcPts val="5468"/>
              </a:lnSpc>
            </a:pPr>
            <a:r>
              <a:rPr lang="en-US" sz="2800" dirty="0" err="1">
                <a:solidFill>
                  <a:srgbClr val="000000"/>
                </a:solidFill>
                <a:latin typeface="Muli Regular"/>
              </a:rPr>
              <a:t>Nguyễn</a:t>
            </a:r>
            <a:r>
              <a:rPr lang="en-US" sz="2800" dirty="0">
                <a:solidFill>
                  <a:srgbClr val="000000"/>
                </a:solidFill>
                <a:latin typeface="Muli Regular"/>
              </a:rPr>
              <a:t> </a:t>
            </a:r>
            <a:r>
              <a:rPr lang="en-US" sz="2800" dirty="0" err="1">
                <a:solidFill>
                  <a:srgbClr val="000000"/>
                </a:solidFill>
                <a:latin typeface="Muli Regular"/>
              </a:rPr>
              <a:t>Ngọc</a:t>
            </a:r>
            <a:r>
              <a:rPr lang="en-US" sz="2800" dirty="0">
                <a:solidFill>
                  <a:srgbClr val="000000"/>
                </a:solidFill>
                <a:latin typeface="Muli Regular"/>
              </a:rPr>
              <a:t> Minh </a:t>
            </a:r>
            <a:r>
              <a:rPr lang="en-US" sz="2800" dirty="0" err="1">
                <a:solidFill>
                  <a:srgbClr val="000000"/>
                </a:solidFill>
                <a:latin typeface="Muli Regular"/>
              </a:rPr>
              <a:t>Tiến</a:t>
            </a:r>
            <a:r>
              <a:rPr lang="en-US" sz="2800" dirty="0">
                <a:solidFill>
                  <a:srgbClr val="000000"/>
                </a:solidFill>
                <a:latin typeface="Muli Regular"/>
              </a:rPr>
              <a:t>-2015840</a:t>
            </a:r>
            <a:endParaRPr lang="en-US" sz="3905" dirty="0">
              <a:solidFill>
                <a:srgbClr val="000000"/>
              </a:solidFill>
              <a:latin typeface="Muli Regul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anim calcmode="lin" valueType="num">
                                      <p:cBhvr>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barn(inVertical)">
                                      <p:cBhvr>
                                        <p:cTn id="18" dur="500"/>
                                        <p:tgtEl>
                                          <p:spTgt spid="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77000" y="3771900"/>
            <a:ext cx="7917976" cy="6846048"/>
          </a:xfrm>
          <a:custGeom>
            <a:avLst/>
            <a:gdLst/>
            <a:ahLst/>
            <a:cxnLst/>
            <a:rect l="l" t="t" r="r" b="b"/>
            <a:pathLst>
              <a:path w="7917976" h="6846048">
                <a:moveTo>
                  <a:pt x="0" y="0"/>
                </a:moveTo>
                <a:lnTo>
                  <a:pt x="7917977" y="0"/>
                </a:lnTo>
                <a:lnTo>
                  <a:pt x="7917977" y="6846049"/>
                </a:lnTo>
                <a:lnTo>
                  <a:pt x="0" y="6846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90289" y="-4600688"/>
            <a:ext cx="7917976" cy="6846048"/>
          </a:xfrm>
          <a:custGeom>
            <a:avLst/>
            <a:gdLst/>
            <a:ahLst/>
            <a:cxnLst/>
            <a:rect l="l" t="t" r="r" b="b"/>
            <a:pathLst>
              <a:path w="7917976" h="6846048">
                <a:moveTo>
                  <a:pt x="0" y="0"/>
                </a:moveTo>
                <a:lnTo>
                  <a:pt x="7917976" y="0"/>
                </a:lnTo>
                <a:lnTo>
                  <a:pt x="7917976" y="6846048"/>
                </a:lnTo>
                <a:lnTo>
                  <a:pt x="0" y="68460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09600" y="419100"/>
            <a:ext cx="9883360" cy="1144544"/>
          </a:xfrm>
          <a:prstGeom prst="rect">
            <a:avLst/>
          </a:prstGeom>
        </p:spPr>
        <p:txBody>
          <a:bodyPr lIns="0" tIns="0" rIns="0" bIns="0" rtlCol="0" anchor="t">
            <a:spAutoFit/>
          </a:bodyPr>
          <a:lstStyle/>
          <a:p>
            <a:pPr marL="0" lvl="0" indent="0">
              <a:lnSpc>
                <a:spcPts val="8720"/>
              </a:lnSpc>
              <a:spcBef>
                <a:spcPct val="0"/>
              </a:spcBef>
            </a:pPr>
            <a:r>
              <a:rPr lang="en-US" sz="8000" dirty="0" err="1">
                <a:solidFill>
                  <a:srgbClr val="000000"/>
                </a:solidFill>
                <a:latin typeface="Saira ExtraCondensed Medium Bold"/>
              </a:rPr>
              <a:t>Kết</a:t>
            </a:r>
            <a:r>
              <a:rPr lang="en-US" sz="8000" dirty="0">
                <a:solidFill>
                  <a:srgbClr val="000000"/>
                </a:solidFill>
                <a:latin typeface="Saira ExtraCondensed Medium Bold"/>
              </a:rPr>
              <a:t> </a:t>
            </a:r>
            <a:r>
              <a:rPr lang="en-US" sz="8000" dirty="0" err="1">
                <a:solidFill>
                  <a:srgbClr val="000000"/>
                </a:solidFill>
                <a:latin typeface="Saira ExtraCondensed Medium Bold"/>
              </a:rPr>
              <a:t>quả</a:t>
            </a:r>
            <a:r>
              <a:rPr lang="en-US" sz="8000" dirty="0">
                <a:solidFill>
                  <a:srgbClr val="000000"/>
                </a:solidFill>
                <a:latin typeface="Saira ExtraCondensed Medium Bold"/>
              </a:rPr>
              <a:t> </a:t>
            </a:r>
            <a:r>
              <a:rPr lang="en-US" sz="8000" dirty="0" err="1">
                <a:solidFill>
                  <a:srgbClr val="000000"/>
                </a:solidFill>
                <a:latin typeface="Saira ExtraCondensed Medium Bold"/>
              </a:rPr>
              <a:t>đạt</a:t>
            </a:r>
            <a:r>
              <a:rPr lang="en-US" sz="8000" dirty="0">
                <a:solidFill>
                  <a:srgbClr val="000000"/>
                </a:solidFill>
                <a:latin typeface="Saira ExtraCondensed Medium Bold"/>
              </a:rPr>
              <a:t> </a:t>
            </a:r>
            <a:r>
              <a:rPr lang="en-US" sz="8000" dirty="0" err="1">
                <a:solidFill>
                  <a:srgbClr val="000000"/>
                </a:solidFill>
                <a:latin typeface="Saira ExtraCondensed Medium Bold"/>
              </a:rPr>
              <a:t>được</a:t>
            </a:r>
            <a:endParaRPr lang="en-US" sz="8000" dirty="0">
              <a:solidFill>
                <a:srgbClr val="000000"/>
              </a:solidFill>
              <a:latin typeface="Saira ExtraCondensed Medium Bold"/>
            </a:endParaRPr>
          </a:p>
        </p:txBody>
      </p:sp>
      <p:sp>
        <p:nvSpPr>
          <p:cNvPr id="10" name="TextBox 9">
            <a:extLst>
              <a:ext uri="{FF2B5EF4-FFF2-40B4-BE49-F238E27FC236}">
                <a16:creationId xmlns:a16="http://schemas.microsoft.com/office/drawing/2014/main" id="{827555C4-7D43-7F4E-214A-A26251BE18FC}"/>
              </a:ext>
            </a:extLst>
          </p:cNvPr>
          <p:cNvSpPr txBox="1"/>
          <p:nvPr/>
        </p:nvSpPr>
        <p:spPr>
          <a:xfrm>
            <a:off x="2239833" y="1866900"/>
            <a:ext cx="12642574" cy="7387728"/>
          </a:xfrm>
          <a:prstGeom prst="rect">
            <a:avLst/>
          </a:prstGeom>
          <a:noFill/>
        </p:spPr>
        <p:txBody>
          <a:bodyPr wrap="square">
            <a:spAutoFit/>
          </a:bodyPr>
          <a:lstStyle/>
          <a:p>
            <a:pPr>
              <a:lnSpc>
                <a:spcPct val="150000"/>
              </a:lnSpc>
            </a:pPr>
            <a:r>
              <a:rPr lang="vi-VN" sz="3200" dirty="0">
                <a:latin typeface="Arial (Body)"/>
              </a:rPr>
              <a:t>Hệ thống:</a:t>
            </a:r>
          </a:p>
          <a:p>
            <a:pPr marL="342900" indent="-342900">
              <a:lnSpc>
                <a:spcPct val="150000"/>
              </a:lnSpc>
              <a:buFont typeface="Arial" panose="020B0604020202020204" pitchFamily="34" charset="0"/>
              <a:buChar char="•"/>
            </a:pPr>
            <a:r>
              <a:rPr lang="vi-VN" sz="3200" dirty="0">
                <a:latin typeface="Arial (Body)"/>
              </a:rPr>
              <a:t>Thiết kế database và xây dựng hệ thống</a:t>
            </a:r>
          </a:p>
          <a:p>
            <a:pPr>
              <a:lnSpc>
                <a:spcPct val="150000"/>
              </a:lnSpc>
            </a:pPr>
            <a:r>
              <a:rPr lang="vi-VN" sz="3200" dirty="0">
                <a:latin typeface="Arial (Body)"/>
              </a:rPr>
              <a:t>Phía người dùng:</a:t>
            </a:r>
          </a:p>
          <a:p>
            <a:pPr marL="342900" indent="-342900">
              <a:lnSpc>
                <a:spcPct val="150000"/>
              </a:lnSpc>
              <a:buFont typeface="Arial" panose="020B0604020202020204" pitchFamily="34" charset="0"/>
              <a:buChar char="•"/>
            </a:pPr>
            <a:r>
              <a:rPr lang="vi-VN" sz="3200" dirty="0">
                <a:latin typeface="Arial (Body)"/>
              </a:rPr>
              <a:t>Hiển thị bảng danh sách các đề tài, tìm kiếm đề tài theo tên</a:t>
            </a:r>
            <a:endParaRPr lang="en-US" sz="3200" dirty="0">
              <a:latin typeface="Arial (Body)"/>
            </a:endParaRPr>
          </a:p>
          <a:p>
            <a:pPr marL="342900" indent="-342900">
              <a:lnSpc>
                <a:spcPct val="150000"/>
              </a:lnSpc>
              <a:buFont typeface="Arial" panose="020B0604020202020204" pitchFamily="34" charset="0"/>
              <a:buChar char="•"/>
            </a:pPr>
            <a:r>
              <a:rPr lang="en-US" sz="3200" dirty="0" err="1">
                <a:latin typeface="Arial (Body)"/>
              </a:rPr>
              <a:t>Xem</a:t>
            </a:r>
            <a:r>
              <a:rPr lang="en-US" sz="3200" dirty="0">
                <a:latin typeface="Arial (Body)"/>
              </a:rPr>
              <a:t> chi </a:t>
            </a:r>
            <a:r>
              <a:rPr lang="en-US" sz="3200" dirty="0" err="1">
                <a:latin typeface="Arial (Body)"/>
              </a:rPr>
              <a:t>tiết</a:t>
            </a:r>
            <a:r>
              <a:rPr lang="en-US" sz="3200" dirty="0">
                <a:latin typeface="Arial (Body)"/>
              </a:rPr>
              <a:t> </a:t>
            </a:r>
            <a:r>
              <a:rPr lang="en-US" sz="3200" dirty="0" err="1">
                <a:latin typeface="Arial (Body)"/>
              </a:rPr>
              <a:t>đề</a:t>
            </a:r>
            <a:r>
              <a:rPr lang="en-US" sz="3200" dirty="0">
                <a:latin typeface="Arial (Body)"/>
              </a:rPr>
              <a:t> </a:t>
            </a:r>
            <a:r>
              <a:rPr lang="en-US" sz="3200" dirty="0" err="1">
                <a:latin typeface="Arial (Body)"/>
              </a:rPr>
              <a:t>tài</a:t>
            </a:r>
            <a:endParaRPr lang="vi-VN" sz="3200" dirty="0">
              <a:latin typeface="Arial (Body)"/>
            </a:endParaRPr>
          </a:p>
          <a:p>
            <a:pPr marL="342900" indent="-342900">
              <a:lnSpc>
                <a:spcPct val="150000"/>
              </a:lnSpc>
              <a:buFont typeface="Arial" panose="020B0604020202020204" pitchFamily="34" charset="0"/>
              <a:buChar char="•"/>
            </a:pPr>
            <a:r>
              <a:rPr lang="vi-VN" sz="3200" dirty="0">
                <a:latin typeface="Arial (Body)"/>
              </a:rPr>
              <a:t>Xem tất cả các phòng khoa, xem chi tiết phòng khoa</a:t>
            </a:r>
          </a:p>
          <a:p>
            <a:pPr marL="342900" indent="-342900">
              <a:lnSpc>
                <a:spcPct val="150000"/>
              </a:lnSpc>
              <a:buFont typeface="Arial" panose="020B0604020202020204" pitchFamily="34" charset="0"/>
              <a:buChar char="•"/>
            </a:pPr>
            <a:r>
              <a:rPr lang="vi-VN" sz="3200" dirty="0">
                <a:latin typeface="Arial (Body)"/>
              </a:rPr>
              <a:t>Xem danh sách các </a:t>
            </a:r>
            <a:r>
              <a:rPr lang="en-US" sz="3200" dirty="0" err="1">
                <a:latin typeface="Arial (Body)"/>
              </a:rPr>
              <a:t>sinh</a:t>
            </a:r>
            <a:r>
              <a:rPr lang="en-US" sz="3200" dirty="0">
                <a:latin typeface="Arial (Body)"/>
              </a:rPr>
              <a:t> </a:t>
            </a:r>
            <a:r>
              <a:rPr lang="en-US" sz="3200" dirty="0" err="1">
                <a:latin typeface="Arial (Body)"/>
              </a:rPr>
              <a:t>viên</a:t>
            </a:r>
            <a:r>
              <a:rPr lang="en-US" sz="3200" dirty="0">
                <a:latin typeface="Arial (Body)"/>
              </a:rPr>
              <a:t> </a:t>
            </a:r>
            <a:r>
              <a:rPr lang="en-US" sz="3200" dirty="0" err="1">
                <a:latin typeface="Arial (Body)"/>
              </a:rPr>
              <a:t>thực</a:t>
            </a:r>
            <a:r>
              <a:rPr lang="en-US" sz="3200" dirty="0">
                <a:latin typeface="Arial (Body)"/>
              </a:rPr>
              <a:t> </a:t>
            </a:r>
            <a:r>
              <a:rPr lang="en-US" sz="3200" dirty="0" err="1">
                <a:latin typeface="Arial (Body)"/>
              </a:rPr>
              <a:t>hiện</a:t>
            </a:r>
            <a:r>
              <a:rPr lang="en-US" sz="3200" dirty="0">
                <a:latin typeface="Arial (Body)"/>
              </a:rPr>
              <a:t> </a:t>
            </a:r>
            <a:r>
              <a:rPr lang="vi-VN" sz="3200" dirty="0">
                <a:latin typeface="Arial (Body)"/>
              </a:rPr>
              <a:t>và </a:t>
            </a:r>
            <a:r>
              <a:rPr lang="en-US" sz="3200" dirty="0" err="1">
                <a:latin typeface="Arial (Body)"/>
              </a:rPr>
              <a:t>đề</a:t>
            </a:r>
            <a:r>
              <a:rPr lang="en-US" sz="3200" dirty="0">
                <a:latin typeface="Arial (Body)"/>
              </a:rPr>
              <a:t> </a:t>
            </a:r>
            <a:r>
              <a:rPr lang="en-US" sz="3200" dirty="0" err="1">
                <a:latin typeface="Arial (Body)"/>
              </a:rPr>
              <a:t>tài</a:t>
            </a:r>
            <a:r>
              <a:rPr lang="en-US" sz="3200" dirty="0">
                <a:latin typeface="Arial (Body)"/>
              </a:rPr>
              <a:t> </a:t>
            </a:r>
            <a:r>
              <a:rPr lang="vi-VN" sz="3200" dirty="0">
                <a:latin typeface="Arial (Body)"/>
              </a:rPr>
              <a:t>theo khoa</a:t>
            </a:r>
            <a:endParaRPr lang="en-US" sz="3200" dirty="0">
              <a:latin typeface="Arial (Body)"/>
            </a:endParaRPr>
          </a:p>
          <a:p>
            <a:pPr marL="342900" indent="-342900">
              <a:lnSpc>
                <a:spcPct val="150000"/>
              </a:lnSpc>
              <a:buFont typeface="Arial" panose="020B0604020202020204" pitchFamily="34" charset="0"/>
              <a:buChar char="•"/>
            </a:pPr>
            <a:r>
              <a:rPr lang="vi-VN" sz="3200" dirty="0">
                <a:latin typeface="Arial (Body)"/>
              </a:rPr>
              <a:t>Xem danh sách các </a:t>
            </a:r>
            <a:r>
              <a:rPr lang="en-US" sz="3200" dirty="0" err="1">
                <a:latin typeface="Arial (Body)"/>
              </a:rPr>
              <a:t>giảng</a:t>
            </a:r>
            <a:r>
              <a:rPr lang="en-US" sz="3200" dirty="0">
                <a:latin typeface="Arial (Body)"/>
              </a:rPr>
              <a:t> </a:t>
            </a:r>
            <a:r>
              <a:rPr lang="en-US" sz="3200" dirty="0" err="1">
                <a:latin typeface="Arial (Body)"/>
              </a:rPr>
              <a:t>viên</a:t>
            </a:r>
            <a:r>
              <a:rPr lang="en-US" sz="3200" dirty="0">
                <a:latin typeface="Arial (Body)"/>
              </a:rPr>
              <a:t> </a:t>
            </a:r>
            <a:r>
              <a:rPr lang="en-US" sz="3200" dirty="0" err="1">
                <a:latin typeface="Arial (Body)"/>
              </a:rPr>
              <a:t>hướng</a:t>
            </a:r>
            <a:r>
              <a:rPr lang="en-US" sz="3200" dirty="0">
                <a:latin typeface="Arial (Body)"/>
              </a:rPr>
              <a:t> </a:t>
            </a:r>
            <a:r>
              <a:rPr lang="en-US" sz="3200" dirty="0" err="1">
                <a:latin typeface="Arial (Body)"/>
              </a:rPr>
              <a:t>dẫn</a:t>
            </a:r>
            <a:r>
              <a:rPr lang="en-US" sz="3200" dirty="0">
                <a:latin typeface="Arial (Body)"/>
              </a:rPr>
              <a:t> </a:t>
            </a:r>
            <a:r>
              <a:rPr lang="vi-VN" sz="3200" dirty="0">
                <a:latin typeface="Arial (Body)"/>
              </a:rPr>
              <a:t>và </a:t>
            </a:r>
            <a:r>
              <a:rPr lang="en-US" sz="3200" dirty="0" err="1">
                <a:latin typeface="Arial (Body)"/>
              </a:rPr>
              <a:t>đề</a:t>
            </a:r>
            <a:r>
              <a:rPr lang="en-US" sz="3200" dirty="0">
                <a:latin typeface="Arial (Body)"/>
              </a:rPr>
              <a:t> </a:t>
            </a:r>
            <a:r>
              <a:rPr lang="en-US" sz="3200" dirty="0" err="1">
                <a:latin typeface="Arial (Body)"/>
              </a:rPr>
              <a:t>tài</a:t>
            </a:r>
            <a:r>
              <a:rPr lang="en-US" sz="3200" dirty="0">
                <a:latin typeface="Arial (Body)"/>
              </a:rPr>
              <a:t> </a:t>
            </a:r>
            <a:r>
              <a:rPr lang="vi-VN" sz="3200" dirty="0">
                <a:latin typeface="Arial (Body)"/>
              </a:rPr>
              <a:t>theo phòng khoa</a:t>
            </a:r>
            <a:endParaRPr lang="en-US" sz="3200" dirty="0">
              <a:latin typeface="Arial (Body)"/>
            </a:endParaRPr>
          </a:p>
          <a:p>
            <a:pPr marL="342900" indent="-342900">
              <a:lnSpc>
                <a:spcPct val="150000"/>
              </a:lnSpc>
              <a:buFont typeface="Arial" panose="020B0604020202020204" pitchFamily="34" charset="0"/>
              <a:buChar char="•"/>
            </a:pPr>
            <a:r>
              <a:rPr lang="en-US" sz="3200" dirty="0" err="1">
                <a:latin typeface="Arial (Body)"/>
              </a:rPr>
              <a:t>Xem</a:t>
            </a:r>
            <a:r>
              <a:rPr lang="en-US" sz="3200" dirty="0">
                <a:latin typeface="Arial (Body)"/>
              </a:rPr>
              <a:t> chi </a:t>
            </a:r>
            <a:r>
              <a:rPr lang="en-US" sz="3200" dirty="0" err="1">
                <a:latin typeface="Arial (Body)"/>
              </a:rPr>
              <a:t>tiết</a:t>
            </a:r>
            <a:r>
              <a:rPr lang="en-US" sz="3200" dirty="0">
                <a:latin typeface="Arial (Body)"/>
              </a:rPr>
              <a:t> </a:t>
            </a:r>
            <a:r>
              <a:rPr lang="en-US" sz="3200" dirty="0" err="1">
                <a:latin typeface="Arial (Body)"/>
              </a:rPr>
              <a:t>giảng</a:t>
            </a:r>
            <a:r>
              <a:rPr lang="en-US" sz="3200" dirty="0">
                <a:latin typeface="Arial (Body)"/>
              </a:rPr>
              <a:t> </a:t>
            </a:r>
            <a:r>
              <a:rPr lang="en-US" sz="3200" dirty="0" err="1">
                <a:latin typeface="Arial (Body)"/>
              </a:rPr>
              <a:t>viên</a:t>
            </a:r>
            <a:r>
              <a:rPr lang="en-US" sz="3200" dirty="0">
                <a:latin typeface="Arial (Body)"/>
              </a:rPr>
              <a:t>, </a:t>
            </a:r>
            <a:r>
              <a:rPr lang="en-US" sz="3200" dirty="0" err="1">
                <a:latin typeface="Arial (Body)"/>
              </a:rPr>
              <a:t>sinh</a:t>
            </a:r>
            <a:r>
              <a:rPr lang="en-US" sz="3200" dirty="0">
                <a:latin typeface="Arial (Body)"/>
              </a:rPr>
              <a:t> </a:t>
            </a:r>
            <a:r>
              <a:rPr lang="en-US" sz="3200" dirty="0" err="1">
                <a:latin typeface="Arial (Body)"/>
              </a:rPr>
              <a:t>viên</a:t>
            </a:r>
            <a:r>
              <a:rPr lang="en-US" sz="3200" dirty="0">
                <a:latin typeface="Arial (Body)"/>
              </a:rPr>
              <a:t> </a:t>
            </a:r>
            <a:r>
              <a:rPr lang="en-US" sz="3200" dirty="0" err="1">
                <a:latin typeface="Arial (Body)"/>
              </a:rPr>
              <a:t>hướng</a:t>
            </a:r>
            <a:r>
              <a:rPr lang="en-US" sz="3200" dirty="0">
                <a:latin typeface="Arial (Body)"/>
              </a:rPr>
              <a:t> </a:t>
            </a:r>
            <a:r>
              <a:rPr lang="en-US" sz="3200" dirty="0" err="1">
                <a:latin typeface="Arial (Body)"/>
              </a:rPr>
              <a:t>dẫn</a:t>
            </a:r>
            <a:r>
              <a:rPr lang="vi-VN" sz="3200" dirty="0">
                <a:latin typeface="Arial (Body)"/>
              </a:rPr>
              <a:t> </a:t>
            </a:r>
          </a:p>
        </p:txBody>
      </p:sp>
    </p:spTree>
    <p:extLst>
      <p:ext uri="{BB962C8B-B14F-4D97-AF65-F5344CB8AC3E}">
        <p14:creationId xmlns:p14="http://schemas.microsoft.com/office/powerpoint/2010/main" val="154145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iterate type="wd">
                                    <p:tmPct val="10000"/>
                                  </p:iterate>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77000" y="3771900"/>
            <a:ext cx="7917976" cy="6846048"/>
          </a:xfrm>
          <a:custGeom>
            <a:avLst/>
            <a:gdLst/>
            <a:ahLst/>
            <a:cxnLst/>
            <a:rect l="l" t="t" r="r" b="b"/>
            <a:pathLst>
              <a:path w="7917976" h="6846048">
                <a:moveTo>
                  <a:pt x="0" y="0"/>
                </a:moveTo>
                <a:lnTo>
                  <a:pt x="7917977" y="0"/>
                </a:lnTo>
                <a:lnTo>
                  <a:pt x="7917977" y="6846049"/>
                </a:lnTo>
                <a:lnTo>
                  <a:pt x="0" y="6846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90289" y="-4600688"/>
            <a:ext cx="7917976" cy="6846048"/>
          </a:xfrm>
          <a:custGeom>
            <a:avLst/>
            <a:gdLst/>
            <a:ahLst/>
            <a:cxnLst/>
            <a:rect l="l" t="t" r="r" b="b"/>
            <a:pathLst>
              <a:path w="7917976" h="6846048">
                <a:moveTo>
                  <a:pt x="0" y="0"/>
                </a:moveTo>
                <a:lnTo>
                  <a:pt x="7917976" y="0"/>
                </a:lnTo>
                <a:lnTo>
                  <a:pt x="7917976" y="6846048"/>
                </a:lnTo>
                <a:lnTo>
                  <a:pt x="0" y="68460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09600" y="419100"/>
            <a:ext cx="9883360" cy="1144544"/>
          </a:xfrm>
          <a:prstGeom prst="rect">
            <a:avLst/>
          </a:prstGeom>
        </p:spPr>
        <p:txBody>
          <a:bodyPr lIns="0" tIns="0" rIns="0" bIns="0" rtlCol="0" anchor="t">
            <a:spAutoFit/>
          </a:bodyPr>
          <a:lstStyle/>
          <a:p>
            <a:pPr marL="0" lvl="0" indent="0">
              <a:lnSpc>
                <a:spcPts val="8720"/>
              </a:lnSpc>
              <a:spcBef>
                <a:spcPct val="0"/>
              </a:spcBef>
            </a:pPr>
            <a:r>
              <a:rPr lang="en-US" sz="8000" dirty="0" err="1">
                <a:solidFill>
                  <a:srgbClr val="000000"/>
                </a:solidFill>
                <a:latin typeface="Saira ExtraCondensed Medium Bold"/>
              </a:rPr>
              <a:t>Kết</a:t>
            </a:r>
            <a:r>
              <a:rPr lang="en-US" sz="8000" dirty="0">
                <a:solidFill>
                  <a:srgbClr val="000000"/>
                </a:solidFill>
                <a:latin typeface="Saira ExtraCondensed Medium Bold"/>
              </a:rPr>
              <a:t> </a:t>
            </a:r>
            <a:r>
              <a:rPr lang="en-US" sz="8000" dirty="0" err="1">
                <a:solidFill>
                  <a:srgbClr val="000000"/>
                </a:solidFill>
                <a:latin typeface="Saira ExtraCondensed Medium Bold"/>
              </a:rPr>
              <a:t>quả</a:t>
            </a:r>
            <a:r>
              <a:rPr lang="en-US" sz="8000" dirty="0">
                <a:solidFill>
                  <a:srgbClr val="000000"/>
                </a:solidFill>
                <a:latin typeface="Saira ExtraCondensed Medium Bold"/>
              </a:rPr>
              <a:t> </a:t>
            </a:r>
            <a:r>
              <a:rPr lang="en-US" sz="8000" dirty="0" err="1">
                <a:solidFill>
                  <a:srgbClr val="000000"/>
                </a:solidFill>
                <a:latin typeface="Saira ExtraCondensed Medium Bold"/>
              </a:rPr>
              <a:t>đạt</a:t>
            </a:r>
            <a:r>
              <a:rPr lang="en-US" sz="8000" dirty="0">
                <a:solidFill>
                  <a:srgbClr val="000000"/>
                </a:solidFill>
                <a:latin typeface="Saira ExtraCondensed Medium Bold"/>
              </a:rPr>
              <a:t> </a:t>
            </a:r>
            <a:r>
              <a:rPr lang="en-US" sz="8000" dirty="0" err="1">
                <a:solidFill>
                  <a:srgbClr val="000000"/>
                </a:solidFill>
                <a:latin typeface="Saira ExtraCondensed Medium Bold"/>
              </a:rPr>
              <a:t>được</a:t>
            </a:r>
            <a:endParaRPr lang="en-US" sz="8000" dirty="0">
              <a:solidFill>
                <a:srgbClr val="000000"/>
              </a:solidFill>
              <a:latin typeface="Saira ExtraCondensed Medium Bold"/>
            </a:endParaRPr>
          </a:p>
        </p:txBody>
      </p:sp>
      <p:sp>
        <p:nvSpPr>
          <p:cNvPr id="10" name="TextBox 9">
            <a:extLst>
              <a:ext uri="{FF2B5EF4-FFF2-40B4-BE49-F238E27FC236}">
                <a16:creationId xmlns:a16="http://schemas.microsoft.com/office/drawing/2014/main" id="{827555C4-7D43-7F4E-214A-A26251BE18FC}"/>
              </a:ext>
            </a:extLst>
          </p:cNvPr>
          <p:cNvSpPr txBox="1"/>
          <p:nvPr/>
        </p:nvSpPr>
        <p:spPr>
          <a:xfrm>
            <a:off x="2239833" y="1866900"/>
            <a:ext cx="12642574" cy="3694409"/>
          </a:xfrm>
          <a:prstGeom prst="rect">
            <a:avLst/>
          </a:prstGeom>
          <a:noFill/>
        </p:spPr>
        <p:txBody>
          <a:bodyPr wrap="square">
            <a:spAutoFit/>
          </a:bodyPr>
          <a:lstStyle/>
          <a:p>
            <a:pPr>
              <a:lnSpc>
                <a:spcPct val="150000"/>
              </a:lnSpc>
            </a:pPr>
            <a:r>
              <a:rPr lang="vi-VN" sz="3200" dirty="0">
                <a:latin typeface="Arial (Body)"/>
              </a:rPr>
              <a:t>Phía quản trị:</a:t>
            </a:r>
          </a:p>
          <a:p>
            <a:pPr marL="457200" indent="-457200">
              <a:lnSpc>
                <a:spcPct val="150000"/>
              </a:lnSpc>
              <a:buFont typeface="Arial" panose="020B0604020202020204" pitchFamily="34" charset="0"/>
              <a:buChar char="•"/>
            </a:pPr>
            <a:r>
              <a:rPr lang="vi-VN" sz="3200" dirty="0">
                <a:latin typeface="Arial (Body)"/>
              </a:rPr>
              <a:t>Hiển thị thông tin dashboard hệ thống</a:t>
            </a:r>
          </a:p>
          <a:p>
            <a:pPr marL="457200" indent="-457200">
              <a:lnSpc>
                <a:spcPct val="150000"/>
              </a:lnSpc>
              <a:buFont typeface="Arial" panose="020B0604020202020204" pitchFamily="34" charset="0"/>
              <a:buChar char="•"/>
            </a:pPr>
            <a:r>
              <a:rPr lang="vi-VN" sz="3200" dirty="0">
                <a:latin typeface="Arial (Body)"/>
              </a:rPr>
              <a:t>Hiển thị danh sách </a:t>
            </a:r>
            <a:r>
              <a:rPr lang="en-US" sz="3200" dirty="0" err="1">
                <a:latin typeface="Arial (Body)"/>
              </a:rPr>
              <a:t>sinh</a:t>
            </a:r>
            <a:r>
              <a:rPr lang="en-US" sz="3200" dirty="0">
                <a:latin typeface="Arial (Body)"/>
              </a:rPr>
              <a:t> </a:t>
            </a:r>
            <a:r>
              <a:rPr lang="en-US" sz="3200" dirty="0" err="1">
                <a:latin typeface="Arial (Body)"/>
              </a:rPr>
              <a:t>viên</a:t>
            </a:r>
            <a:r>
              <a:rPr lang="en-US" sz="3200" dirty="0">
                <a:latin typeface="Arial (Body)"/>
              </a:rPr>
              <a:t>, </a:t>
            </a:r>
            <a:r>
              <a:rPr lang="en-US" sz="3200" dirty="0" err="1">
                <a:latin typeface="Arial (Body)"/>
              </a:rPr>
              <a:t>giảng</a:t>
            </a:r>
            <a:r>
              <a:rPr lang="en-US" sz="3200" dirty="0">
                <a:latin typeface="Arial (Body)"/>
              </a:rPr>
              <a:t> </a:t>
            </a:r>
            <a:r>
              <a:rPr lang="en-US" sz="3200" dirty="0" err="1">
                <a:latin typeface="Arial (Body)"/>
              </a:rPr>
              <a:t>viên</a:t>
            </a:r>
            <a:r>
              <a:rPr lang="en-US" sz="3200" dirty="0">
                <a:latin typeface="Arial (Body)"/>
              </a:rPr>
              <a:t>, </a:t>
            </a:r>
            <a:r>
              <a:rPr lang="vi-VN" sz="3200" dirty="0">
                <a:latin typeface="Arial (Body)"/>
              </a:rPr>
              <a:t>tìm kiếm theo tên, email</a:t>
            </a:r>
          </a:p>
          <a:p>
            <a:pPr marL="457200" indent="-457200">
              <a:lnSpc>
                <a:spcPct val="150000"/>
              </a:lnSpc>
              <a:buFont typeface="Arial" panose="020B0604020202020204" pitchFamily="34" charset="0"/>
              <a:buChar char="•"/>
            </a:pPr>
            <a:r>
              <a:rPr lang="vi-VN" sz="3200" dirty="0">
                <a:latin typeface="Arial (Body)"/>
              </a:rPr>
              <a:t>Hiển thị danh sách </a:t>
            </a:r>
            <a:r>
              <a:rPr lang="en-US" sz="3200" dirty="0" err="1">
                <a:latin typeface="Arial (Body)"/>
              </a:rPr>
              <a:t>đề</a:t>
            </a:r>
            <a:r>
              <a:rPr lang="en-US" sz="3200" dirty="0">
                <a:latin typeface="Arial (Body)"/>
              </a:rPr>
              <a:t> </a:t>
            </a:r>
            <a:r>
              <a:rPr lang="en-US" sz="3200" dirty="0" err="1">
                <a:latin typeface="Arial (Body)"/>
              </a:rPr>
              <a:t>tài</a:t>
            </a:r>
            <a:r>
              <a:rPr lang="en-US" sz="3200" dirty="0">
                <a:latin typeface="Arial (Body)"/>
              </a:rPr>
              <a:t>,</a:t>
            </a:r>
            <a:r>
              <a:rPr lang="vi-VN" sz="3200" dirty="0">
                <a:latin typeface="Arial (Body)"/>
              </a:rPr>
              <a:t> </a:t>
            </a:r>
            <a:r>
              <a:rPr lang="en-US" sz="3200" dirty="0" err="1">
                <a:latin typeface="Arial (Body)"/>
              </a:rPr>
              <a:t>xóa</a:t>
            </a:r>
            <a:r>
              <a:rPr lang="en-US" sz="3200" dirty="0">
                <a:latin typeface="Arial (Body)"/>
              </a:rPr>
              <a:t> </a:t>
            </a:r>
            <a:r>
              <a:rPr lang="en-US" sz="3200" dirty="0" err="1">
                <a:latin typeface="Arial (Body)"/>
              </a:rPr>
              <a:t>đề</a:t>
            </a:r>
            <a:r>
              <a:rPr lang="en-US" sz="3200" dirty="0">
                <a:latin typeface="Arial (Body)"/>
              </a:rPr>
              <a:t> </a:t>
            </a:r>
            <a:r>
              <a:rPr lang="en-US" sz="3200" dirty="0" err="1">
                <a:latin typeface="Arial (Body)"/>
              </a:rPr>
              <a:t>tài</a:t>
            </a:r>
            <a:r>
              <a:rPr lang="en-US" sz="3200" dirty="0">
                <a:latin typeface="Arial (Body)"/>
              </a:rPr>
              <a:t>, </a:t>
            </a:r>
            <a:r>
              <a:rPr lang="vi-VN" sz="3200" dirty="0">
                <a:latin typeface="Arial (Body)"/>
              </a:rPr>
              <a:t>tìm kiếm theo tên</a:t>
            </a:r>
          </a:p>
          <a:p>
            <a:pPr marL="457200" indent="-457200">
              <a:lnSpc>
                <a:spcPct val="150000"/>
              </a:lnSpc>
              <a:buFont typeface="Arial" panose="020B0604020202020204" pitchFamily="34" charset="0"/>
              <a:buChar char="•"/>
            </a:pPr>
            <a:r>
              <a:rPr lang="vi-VN" sz="3200" dirty="0">
                <a:latin typeface="Arial (Body)"/>
              </a:rPr>
              <a:t>Hiển thị danh sách khoa, xoá khoa, tìm kiếm theo tên</a:t>
            </a:r>
          </a:p>
        </p:txBody>
      </p:sp>
    </p:spTree>
    <p:extLst>
      <p:ext uri="{BB962C8B-B14F-4D97-AF65-F5344CB8AC3E}">
        <p14:creationId xmlns:p14="http://schemas.microsoft.com/office/powerpoint/2010/main" val="99894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iterate type="wd">
                                    <p:tmPct val="10000"/>
                                  </p:iterate>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77000" y="3771900"/>
            <a:ext cx="7917976" cy="6846048"/>
          </a:xfrm>
          <a:custGeom>
            <a:avLst/>
            <a:gdLst/>
            <a:ahLst/>
            <a:cxnLst/>
            <a:rect l="l" t="t" r="r" b="b"/>
            <a:pathLst>
              <a:path w="7917976" h="6846048">
                <a:moveTo>
                  <a:pt x="0" y="0"/>
                </a:moveTo>
                <a:lnTo>
                  <a:pt x="7917977" y="0"/>
                </a:lnTo>
                <a:lnTo>
                  <a:pt x="7917977" y="6846049"/>
                </a:lnTo>
                <a:lnTo>
                  <a:pt x="0" y="6846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90289" y="-4600688"/>
            <a:ext cx="7917976" cy="6846048"/>
          </a:xfrm>
          <a:custGeom>
            <a:avLst/>
            <a:gdLst/>
            <a:ahLst/>
            <a:cxnLst/>
            <a:rect l="l" t="t" r="r" b="b"/>
            <a:pathLst>
              <a:path w="7917976" h="6846048">
                <a:moveTo>
                  <a:pt x="0" y="0"/>
                </a:moveTo>
                <a:lnTo>
                  <a:pt x="7917976" y="0"/>
                </a:lnTo>
                <a:lnTo>
                  <a:pt x="7917976" y="6846048"/>
                </a:lnTo>
                <a:lnTo>
                  <a:pt x="0" y="68460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09600" y="419100"/>
            <a:ext cx="9883360" cy="1144544"/>
          </a:xfrm>
          <a:prstGeom prst="rect">
            <a:avLst/>
          </a:prstGeom>
        </p:spPr>
        <p:txBody>
          <a:bodyPr lIns="0" tIns="0" rIns="0" bIns="0" rtlCol="0" anchor="t">
            <a:spAutoFit/>
          </a:bodyPr>
          <a:lstStyle/>
          <a:p>
            <a:pPr marL="0" lvl="0" indent="0">
              <a:lnSpc>
                <a:spcPts val="8720"/>
              </a:lnSpc>
              <a:spcBef>
                <a:spcPct val="0"/>
              </a:spcBef>
            </a:pPr>
            <a:r>
              <a:rPr lang="en-US" sz="8000" dirty="0" err="1">
                <a:solidFill>
                  <a:srgbClr val="000000"/>
                </a:solidFill>
                <a:latin typeface="Saira ExtraCondensed Medium Bold"/>
              </a:rPr>
              <a:t>Kết</a:t>
            </a:r>
            <a:r>
              <a:rPr lang="en-US" sz="8000" dirty="0">
                <a:solidFill>
                  <a:srgbClr val="000000"/>
                </a:solidFill>
                <a:latin typeface="Saira ExtraCondensed Medium Bold"/>
              </a:rPr>
              <a:t> </a:t>
            </a:r>
            <a:r>
              <a:rPr lang="en-US" sz="8000" dirty="0" err="1">
                <a:solidFill>
                  <a:srgbClr val="000000"/>
                </a:solidFill>
                <a:latin typeface="Saira ExtraCondensed Medium Bold"/>
              </a:rPr>
              <a:t>quả</a:t>
            </a:r>
            <a:r>
              <a:rPr lang="en-US" sz="8000" dirty="0">
                <a:solidFill>
                  <a:srgbClr val="000000"/>
                </a:solidFill>
                <a:latin typeface="Saira ExtraCondensed Medium Bold"/>
              </a:rPr>
              <a:t> </a:t>
            </a:r>
            <a:r>
              <a:rPr lang="en-US" sz="8000" dirty="0" err="1">
                <a:solidFill>
                  <a:srgbClr val="000000"/>
                </a:solidFill>
                <a:latin typeface="Saira ExtraCondensed Medium Bold"/>
              </a:rPr>
              <a:t>đạt</a:t>
            </a:r>
            <a:r>
              <a:rPr lang="en-US" sz="8000" dirty="0">
                <a:solidFill>
                  <a:srgbClr val="000000"/>
                </a:solidFill>
                <a:latin typeface="Saira ExtraCondensed Medium Bold"/>
              </a:rPr>
              <a:t> </a:t>
            </a:r>
            <a:r>
              <a:rPr lang="en-US" sz="8000" dirty="0" err="1">
                <a:solidFill>
                  <a:srgbClr val="000000"/>
                </a:solidFill>
                <a:latin typeface="Saira ExtraCondensed Medium Bold"/>
              </a:rPr>
              <a:t>được</a:t>
            </a:r>
            <a:endParaRPr lang="en-US" sz="8000" dirty="0">
              <a:solidFill>
                <a:srgbClr val="000000"/>
              </a:solidFill>
              <a:latin typeface="Saira ExtraCondensed Medium Bold"/>
            </a:endParaRPr>
          </a:p>
        </p:txBody>
      </p:sp>
      <p:sp>
        <p:nvSpPr>
          <p:cNvPr id="10" name="TextBox 9">
            <a:extLst>
              <a:ext uri="{FF2B5EF4-FFF2-40B4-BE49-F238E27FC236}">
                <a16:creationId xmlns:a16="http://schemas.microsoft.com/office/drawing/2014/main" id="{827555C4-7D43-7F4E-214A-A26251BE18FC}"/>
              </a:ext>
            </a:extLst>
          </p:cNvPr>
          <p:cNvSpPr txBox="1"/>
          <p:nvPr/>
        </p:nvSpPr>
        <p:spPr>
          <a:xfrm>
            <a:off x="1440976" y="1505606"/>
            <a:ext cx="12642574" cy="739754"/>
          </a:xfrm>
          <a:prstGeom prst="rect">
            <a:avLst/>
          </a:prstGeom>
          <a:noFill/>
        </p:spPr>
        <p:txBody>
          <a:bodyPr wrap="square">
            <a:spAutoFit/>
          </a:bodyPr>
          <a:lstStyle/>
          <a:p>
            <a:pPr>
              <a:lnSpc>
                <a:spcPct val="150000"/>
              </a:lnSpc>
            </a:pPr>
            <a:r>
              <a:rPr lang="en-US" sz="3200" dirty="0" err="1">
                <a:latin typeface="Arial (Body)"/>
              </a:rPr>
              <a:t>Thiết</a:t>
            </a:r>
            <a:r>
              <a:rPr lang="en-US" sz="3200" dirty="0">
                <a:latin typeface="Arial (Body)"/>
              </a:rPr>
              <a:t> </a:t>
            </a:r>
            <a:r>
              <a:rPr lang="en-US" sz="3200" dirty="0" err="1">
                <a:latin typeface="Arial (Body)"/>
              </a:rPr>
              <a:t>kế</a:t>
            </a:r>
            <a:r>
              <a:rPr lang="en-US" sz="3200" dirty="0">
                <a:latin typeface="Arial (Body)"/>
              </a:rPr>
              <a:t> Database </a:t>
            </a:r>
            <a:r>
              <a:rPr lang="en-US" sz="3200" dirty="0" err="1">
                <a:latin typeface="Arial (Body)"/>
              </a:rPr>
              <a:t>và</a:t>
            </a:r>
            <a:r>
              <a:rPr lang="en-US" sz="3200" dirty="0">
                <a:latin typeface="Arial (Body)"/>
              </a:rPr>
              <a:t> API</a:t>
            </a:r>
            <a:endParaRPr lang="vi-VN" sz="3200" dirty="0">
              <a:latin typeface="Arial (Body)"/>
            </a:endParaRPr>
          </a:p>
        </p:txBody>
      </p:sp>
      <p:pic>
        <p:nvPicPr>
          <p:cNvPr id="5" name="Picture 4">
            <a:extLst>
              <a:ext uri="{FF2B5EF4-FFF2-40B4-BE49-F238E27FC236}">
                <a16:creationId xmlns:a16="http://schemas.microsoft.com/office/drawing/2014/main" id="{F4626A72-8A47-1594-AB2A-3426D929FA89}"/>
              </a:ext>
            </a:extLst>
          </p:cNvPr>
          <p:cNvPicPr>
            <a:picLocks noChangeAspect="1"/>
          </p:cNvPicPr>
          <p:nvPr/>
        </p:nvPicPr>
        <p:blipFill>
          <a:blip r:embed="rId4"/>
          <a:stretch>
            <a:fillRect/>
          </a:stretch>
        </p:blipFill>
        <p:spPr>
          <a:xfrm>
            <a:off x="228600" y="2616321"/>
            <a:ext cx="10820400" cy="5733676"/>
          </a:xfrm>
          <a:prstGeom prst="rect">
            <a:avLst/>
          </a:prstGeom>
        </p:spPr>
      </p:pic>
      <p:pic>
        <p:nvPicPr>
          <p:cNvPr id="6" name="Picture 5">
            <a:extLst>
              <a:ext uri="{FF2B5EF4-FFF2-40B4-BE49-F238E27FC236}">
                <a16:creationId xmlns:a16="http://schemas.microsoft.com/office/drawing/2014/main" id="{7376DD55-75D2-D153-E408-247305DF327A}"/>
              </a:ext>
            </a:extLst>
          </p:cNvPr>
          <p:cNvPicPr>
            <a:picLocks noChangeAspect="1"/>
          </p:cNvPicPr>
          <p:nvPr/>
        </p:nvPicPr>
        <p:blipFill>
          <a:blip r:embed="rId5"/>
          <a:stretch>
            <a:fillRect/>
          </a:stretch>
        </p:blipFill>
        <p:spPr>
          <a:xfrm>
            <a:off x="11353800" y="3619500"/>
            <a:ext cx="8176539" cy="4119303"/>
          </a:xfrm>
          <a:prstGeom prst="rect">
            <a:avLst/>
          </a:prstGeom>
        </p:spPr>
      </p:pic>
    </p:spTree>
    <p:extLst>
      <p:ext uri="{BB962C8B-B14F-4D97-AF65-F5344CB8AC3E}">
        <p14:creationId xmlns:p14="http://schemas.microsoft.com/office/powerpoint/2010/main" val="405476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iterate type="wd">
                                    <p:tmPct val="10000"/>
                                  </p:iterate>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77000" y="3771900"/>
            <a:ext cx="7917976" cy="6846048"/>
          </a:xfrm>
          <a:custGeom>
            <a:avLst/>
            <a:gdLst/>
            <a:ahLst/>
            <a:cxnLst/>
            <a:rect l="l" t="t" r="r" b="b"/>
            <a:pathLst>
              <a:path w="7917976" h="6846048">
                <a:moveTo>
                  <a:pt x="0" y="0"/>
                </a:moveTo>
                <a:lnTo>
                  <a:pt x="7917977" y="0"/>
                </a:lnTo>
                <a:lnTo>
                  <a:pt x="7917977" y="6846049"/>
                </a:lnTo>
                <a:lnTo>
                  <a:pt x="0" y="6846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90289" y="-4600688"/>
            <a:ext cx="7917976" cy="6846048"/>
          </a:xfrm>
          <a:custGeom>
            <a:avLst/>
            <a:gdLst/>
            <a:ahLst/>
            <a:cxnLst/>
            <a:rect l="l" t="t" r="r" b="b"/>
            <a:pathLst>
              <a:path w="7917976" h="6846048">
                <a:moveTo>
                  <a:pt x="0" y="0"/>
                </a:moveTo>
                <a:lnTo>
                  <a:pt x="7917976" y="0"/>
                </a:lnTo>
                <a:lnTo>
                  <a:pt x="7917976" y="6846048"/>
                </a:lnTo>
                <a:lnTo>
                  <a:pt x="0" y="68460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09600" y="419100"/>
            <a:ext cx="9883360" cy="1144544"/>
          </a:xfrm>
          <a:prstGeom prst="rect">
            <a:avLst/>
          </a:prstGeom>
        </p:spPr>
        <p:txBody>
          <a:bodyPr lIns="0" tIns="0" rIns="0" bIns="0" rtlCol="0" anchor="t">
            <a:spAutoFit/>
          </a:bodyPr>
          <a:lstStyle/>
          <a:p>
            <a:pPr marL="0" lvl="0" indent="0">
              <a:lnSpc>
                <a:spcPts val="8720"/>
              </a:lnSpc>
              <a:spcBef>
                <a:spcPct val="0"/>
              </a:spcBef>
            </a:pPr>
            <a:r>
              <a:rPr lang="en-US" sz="8000" dirty="0" err="1">
                <a:solidFill>
                  <a:srgbClr val="000000"/>
                </a:solidFill>
                <a:latin typeface="Saira ExtraCondensed Medium Bold"/>
              </a:rPr>
              <a:t>Kết</a:t>
            </a:r>
            <a:r>
              <a:rPr lang="en-US" sz="8000" dirty="0">
                <a:solidFill>
                  <a:srgbClr val="000000"/>
                </a:solidFill>
                <a:latin typeface="Saira ExtraCondensed Medium Bold"/>
              </a:rPr>
              <a:t> </a:t>
            </a:r>
            <a:r>
              <a:rPr lang="en-US" sz="8000" dirty="0" err="1">
                <a:solidFill>
                  <a:srgbClr val="000000"/>
                </a:solidFill>
                <a:latin typeface="Saira ExtraCondensed Medium Bold"/>
              </a:rPr>
              <a:t>quả</a:t>
            </a:r>
            <a:r>
              <a:rPr lang="en-US" sz="8000" dirty="0">
                <a:solidFill>
                  <a:srgbClr val="000000"/>
                </a:solidFill>
                <a:latin typeface="Saira ExtraCondensed Medium Bold"/>
              </a:rPr>
              <a:t> </a:t>
            </a:r>
            <a:r>
              <a:rPr lang="en-US" sz="8000" dirty="0" err="1">
                <a:solidFill>
                  <a:srgbClr val="000000"/>
                </a:solidFill>
                <a:latin typeface="Saira ExtraCondensed Medium Bold"/>
              </a:rPr>
              <a:t>đạt</a:t>
            </a:r>
            <a:r>
              <a:rPr lang="en-US" sz="8000" dirty="0">
                <a:solidFill>
                  <a:srgbClr val="000000"/>
                </a:solidFill>
                <a:latin typeface="Saira ExtraCondensed Medium Bold"/>
              </a:rPr>
              <a:t> </a:t>
            </a:r>
            <a:r>
              <a:rPr lang="en-US" sz="8000" dirty="0" err="1">
                <a:solidFill>
                  <a:srgbClr val="000000"/>
                </a:solidFill>
                <a:latin typeface="Saira ExtraCondensed Medium Bold"/>
              </a:rPr>
              <a:t>được</a:t>
            </a:r>
            <a:endParaRPr lang="en-US" sz="8000" dirty="0">
              <a:solidFill>
                <a:srgbClr val="000000"/>
              </a:solidFill>
              <a:latin typeface="Saira ExtraCondensed Medium Bold"/>
            </a:endParaRPr>
          </a:p>
        </p:txBody>
      </p:sp>
      <p:sp>
        <p:nvSpPr>
          <p:cNvPr id="10" name="TextBox 9">
            <a:extLst>
              <a:ext uri="{FF2B5EF4-FFF2-40B4-BE49-F238E27FC236}">
                <a16:creationId xmlns:a16="http://schemas.microsoft.com/office/drawing/2014/main" id="{827555C4-7D43-7F4E-214A-A26251BE18FC}"/>
              </a:ext>
            </a:extLst>
          </p:cNvPr>
          <p:cNvSpPr txBox="1"/>
          <p:nvPr/>
        </p:nvSpPr>
        <p:spPr>
          <a:xfrm>
            <a:off x="6629400" y="796779"/>
            <a:ext cx="12642574" cy="739754"/>
          </a:xfrm>
          <a:prstGeom prst="rect">
            <a:avLst/>
          </a:prstGeom>
          <a:noFill/>
        </p:spPr>
        <p:txBody>
          <a:bodyPr wrap="square">
            <a:spAutoFit/>
          </a:bodyPr>
          <a:lstStyle/>
          <a:p>
            <a:pPr>
              <a:lnSpc>
                <a:spcPct val="150000"/>
              </a:lnSpc>
            </a:pPr>
            <a:r>
              <a:rPr lang="en-US" sz="3200" dirty="0">
                <a:latin typeface="Arial (Body)"/>
              </a:rPr>
              <a:t>Giao </a:t>
            </a:r>
            <a:r>
              <a:rPr lang="en-US" sz="3200" dirty="0" err="1">
                <a:latin typeface="Arial (Body)"/>
              </a:rPr>
              <a:t>diện</a:t>
            </a:r>
            <a:r>
              <a:rPr lang="en-US" sz="3200" dirty="0">
                <a:latin typeface="Arial (Body)"/>
              </a:rPr>
              <a:t> </a:t>
            </a:r>
            <a:r>
              <a:rPr lang="en-US" sz="3200" dirty="0" err="1">
                <a:latin typeface="Arial (Body)"/>
              </a:rPr>
              <a:t>người</a:t>
            </a:r>
            <a:r>
              <a:rPr lang="en-US" sz="3200" dirty="0">
                <a:latin typeface="Arial (Body)"/>
              </a:rPr>
              <a:t> </a:t>
            </a:r>
            <a:r>
              <a:rPr lang="en-US" sz="3200" dirty="0" err="1">
                <a:latin typeface="Arial (Body)"/>
              </a:rPr>
              <a:t>dùng</a:t>
            </a:r>
            <a:endParaRPr lang="vi-VN" sz="3200" dirty="0">
              <a:latin typeface="Arial (Body)"/>
            </a:endParaRPr>
          </a:p>
        </p:txBody>
      </p:sp>
      <p:pic>
        <p:nvPicPr>
          <p:cNvPr id="7" name="Picture 6">
            <a:extLst>
              <a:ext uri="{FF2B5EF4-FFF2-40B4-BE49-F238E27FC236}">
                <a16:creationId xmlns:a16="http://schemas.microsoft.com/office/drawing/2014/main" id="{C74F6580-41B0-39AB-EB90-70CC44F9D8CF}"/>
              </a:ext>
            </a:extLst>
          </p:cNvPr>
          <p:cNvPicPr>
            <a:picLocks noChangeAspect="1"/>
          </p:cNvPicPr>
          <p:nvPr/>
        </p:nvPicPr>
        <p:blipFill>
          <a:blip r:embed="rId4"/>
          <a:stretch>
            <a:fillRect/>
          </a:stretch>
        </p:blipFill>
        <p:spPr>
          <a:xfrm>
            <a:off x="38182" y="1627555"/>
            <a:ext cx="10274374" cy="5176182"/>
          </a:xfrm>
          <a:prstGeom prst="rect">
            <a:avLst/>
          </a:prstGeom>
        </p:spPr>
      </p:pic>
      <p:pic>
        <p:nvPicPr>
          <p:cNvPr id="8" name="Picture 7">
            <a:extLst>
              <a:ext uri="{FF2B5EF4-FFF2-40B4-BE49-F238E27FC236}">
                <a16:creationId xmlns:a16="http://schemas.microsoft.com/office/drawing/2014/main" id="{605C60DD-8AEF-6901-8E08-4D5ECAE86A3A}"/>
              </a:ext>
            </a:extLst>
          </p:cNvPr>
          <p:cNvPicPr>
            <a:picLocks noChangeAspect="1"/>
          </p:cNvPicPr>
          <p:nvPr/>
        </p:nvPicPr>
        <p:blipFill>
          <a:blip r:embed="rId5"/>
          <a:stretch>
            <a:fillRect/>
          </a:stretch>
        </p:blipFill>
        <p:spPr>
          <a:xfrm>
            <a:off x="7696200" y="4952426"/>
            <a:ext cx="9883360" cy="4915474"/>
          </a:xfrm>
          <a:prstGeom prst="rect">
            <a:avLst/>
          </a:prstGeom>
        </p:spPr>
      </p:pic>
    </p:spTree>
    <p:extLst>
      <p:ext uri="{BB962C8B-B14F-4D97-AF65-F5344CB8AC3E}">
        <p14:creationId xmlns:p14="http://schemas.microsoft.com/office/powerpoint/2010/main" val="82964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iterate type="wd">
                                    <p:tmPct val="10000"/>
                                  </p:iterate>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77000" y="3771900"/>
            <a:ext cx="7917976" cy="6846048"/>
          </a:xfrm>
          <a:custGeom>
            <a:avLst/>
            <a:gdLst/>
            <a:ahLst/>
            <a:cxnLst/>
            <a:rect l="l" t="t" r="r" b="b"/>
            <a:pathLst>
              <a:path w="7917976" h="6846048">
                <a:moveTo>
                  <a:pt x="0" y="0"/>
                </a:moveTo>
                <a:lnTo>
                  <a:pt x="7917977" y="0"/>
                </a:lnTo>
                <a:lnTo>
                  <a:pt x="7917977" y="6846049"/>
                </a:lnTo>
                <a:lnTo>
                  <a:pt x="0" y="6846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90289" y="-4600688"/>
            <a:ext cx="7917976" cy="6846048"/>
          </a:xfrm>
          <a:custGeom>
            <a:avLst/>
            <a:gdLst/>
            <a:ahLst/>
            <a:cxnLst/>
            <a:rect l="l" t="t" r="r" b="b"/>
            <a:pathLst>
              <a:path w="7917976" h="6846048">
                <a:moveTo>
                  <a:pt x="0" y="0"/>
                </a:moveTo>
                <a:lnTo>
                  <a:pt x="7917976" y="0"/>
                </a:lnTo>
                <a:lnTo>
                  <a:pt x="7917976" y="6846048"/>
                </a:lnTo>
                <a:lnTo>
                  <a:pt x="0" y="68460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09600" y="419100"/>
            <a:ext cx="9883360" cy="1144544"/>
          </a:xfrm>
          <a:prstGeom prst="rect">
            <a:avLst/>
          </a:prstGeom>
        </p:spPr>
        <p:txBody>
          <a:bodyPr lIns="0" tIns="0" rIns="0" bIns="0" rtlCol="0" anchor="t">
            <a:spAutoFit/>
          </a:bodyPr>
          <a:lstStyle/>
          <a:p>
            <a:pPr marL="0" lvl="0" indent="0">
              <a:lnSpc>
                <a:spcPts val="8720"/>
              </a:lnSpc>
              <a:spcBef>
                <a:spcPct val="0"/>
              </a:spcBef>
            </a:pPr>
            <a:r>
              <a:rPr lang="en-US" sz="8000" dirty="0" err="1">
                <a:solidFill>
                  <a:srgbClr val="000000"/>
                </a:solidFill>
                <a:latin typeface="Saira ExtraCondensed Medium Bold"/>
              </a:rPr>
              <a:t>Kết</a:t>
            </a:r>
            <a:r>
              <a:rPr lang="en-US" sz="8000" dirty="0">
                <a:solidFill>
                  <a:srgbClr val="000000"/>
                </a:solidFill>
                <a:latin typeface="Saira ExtraCondensed Medium Bold"/>
              </a:rPr>
              <a:t> </a:t>
            </a:r>
            <a:r>
              <a:rPr lang="en-US" sz="8000" dirty="0" err="1">
                <a:solidFill>
                  <a:srgbClr val="000000"/>
                </a:solidFill>
                <a:latin typeface="Saira ExtraCondensed Medium Bold"/>
              </a:rPr>
              <a:t>quả</a:t>
            </a:r>
            <a:r>
              <a:rPr lang="en-US" sz="8000" dirty="0">
                <a:solidFill>
                  <a:srgbClr val="000000"/>
                </a:solidFill>
                <a:latin typeface="Saira ExtraCondensed Medium Bold"/>
              </a:rPr>
              <a:t> </a:t>
            </a:r>
            <a:r>
              <a:rPr lang="en-US" sz="8000" dirty="0" err="1">
                <a:solidFill>
                  <a:srgbClr val="000000"/>
                </a:solidFill>
                <a:latin typeface="Saira ExtraCondensed Medium Bold"/>
              </a:rPr>
              <a:t>đạt</a:t>
            </a:r>
            <a:r>
              <a:rPr lang="en-US" sz="8000" dirty="0">
                <a:solidFill>
                  <a:srgbClr val="000000"/>
                </a:solidFill>
                <a:latin typeface="Saira ExtraCondensed Medium Bold"/>
              </a:rPr>
              <a:t> </a:t>
            </a:r>
            <a:r>
              <a:rPr lang="en-US" sz="8000" dirty="0" err="1">
                <a:solidFill>
                  <a:srgbClr val="000000"/>
                </a:solidFill>
                <a:latin typeface="Saira ExtraCondensed Medium Bold"/>
              </a:rPr>
              <a:t>được</a:t>
            </a:r>
            <a:endParaRPr lang="en-US" sz="8000" dirty="0">
              <a:solidFill>
                <a:srgbClr val="000000"/>
              </a:solidFill>
              <a:latin typeface="Saira ExtraCondensed Medium Bold"/>
            </a:endParaRPr>
          </a:p>
        </p:txBody>
      </p:sp>
      <p:sp>
        <p:nvSpPr>
          <p:cNvPr id="10" name="TextBox 9">
            <a:extLst>
              <a:ext uri="{FF2B5EF4-FFF2-40B4-BE49-F238E27FC236}">
                <a16:creationId xmlns:a16="http://schemas.microsoft.com/office/drawing/2014/main" id="{827555C4-7D43-7F4E-214A-A26251BE18FC}"/>
              </a:ext>
            </a:extLst>
          </p:cNvPr>
          <p:cNvSpPr txBox="1"/>
          <p:nvPr/>
        </p:nvSpPr>
        <p:spPr>
          <a:xfrm>
            <a:off x="6629400" y="796779"/>
            <a:ext cx="12642574" cy="739754"/>
          </a:xfrm>
          <a:prstGeom prst="rect">
            <a:avLst/>
          </a:prstGeom>
          <a:noFill/>
        </p:spPr>
        <p:txBody>
          <a:bodyPr wrap="square">
            <a:spAutoFit/>
          </a:bodyPr>
          <a:lstStyle/>
          <a:p>
            <a:pPr>
              <a:lnSpc>
                <a:spcPct val="150000"/>
              </a:lnSpc>
            </a:pPr>
            <a:r>
              <a:rPr lang="en-US" sz="3200" dirty="0">
                <a:latin typeface="Arial (Body)"/>
              </a:rPr>
              <a:t>Giao </a:t>
            </a:r>
            <a:r>
              <a:rPr lang="en-US" sz="3200" dirty="0" err="1">
                <a:latin typeface="Arial (Body)"/>
              </a:rPr>
              <a:t>diện</a:t>
            </a:r>
            <a:r>
              <a:rPr lang="en-US" sz="3200" dirty="0">
                <a:latin typeface="Arial (Body)"/>
              </a:rPr>
              <a:t> Admin</a:t>
            </a:r>
            <a:endParaRPr lang="vi-VN" sz="3200" dirty="0">
              <a:latin typeface="Arial (Body)"/>
            </a:endParaRPr>
          </a:p>
        </p:txBody>
      </p:sp>
      <p:pic>
        <p:nvPicPr>
          <p:cNvPr id="5" name="Picture 4">
            <a:extLst>
              <a:ext uri="{FF2B5EF4-FFF2-40B4-BE49-F238E27FC236}">
                <a16:creationId xmlns:a16="http://schemas.microsoft.com/office/drawing/2014/main" id="{61DF908B-5C33-497B-B1EF-B30E1F52764A}"/>
              </a:ext>
            </a:extLst>
          </p:cNvPr>
          <p:cNvPicPr>
            <a:picLocks noChangeAspect="1"/>
          </p:cNvPicPr>
          <p:nvPr/>
        </p:nvPicPr>
        <p:blipFill>
          <a:blip r:embed="rId4"/>
          <a:stretch>
            <a:fillRect/>
          </a:stretch>
        </p:blipFill>
        <p:spPr>
          <a:xfrm>
            <a:off x="2819400" y="3009900"/>
            <a:ext cx="11681346" cy="5885008"/>
          </a:xfrm>
          <a:prstGeom prst="rect">
            <a:avLst/>
          </a:prstGeom>
        </p:spPr>
      </p:pic>
    </p:spTree>
    <p:extLst>
      <p:ext uri="{BB962C8B-B14F-4D97-AF65-F5344CB8AC3E}">
        <p14:creationId xmlns:p14="http://schemas.microsoft.com/office/powerpoint/2010/main" val="10332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iterate type="wd">
                                    <p:tmPct val="10000"/>
                                  </p:iterate>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77000" y="3771900"/>
            <a:ext cx="7917976" cy="6846048"/>
          </a:xfrm>
          <a:custGeom>
            <a:avLst/>
            <a:gdLst/>
            <a:ahLst/>
            <a:cxnLst/>
            <a:rect l="l" t="t" r="r" b="b"/>
            <a:pathLst>
              <a:path w="7917976" h="6846048">
                <a:moveTo>
                  <a:pt x="0" y="0"/>
                </a:moveTo>
                <a:lnTo>
                  <a:pt x="7917977" y="0"/>
                </a:lnTo>
                <a:lnTo>
                  <a:pt x="7917977" y="6846049"/>
                </a:lnTo>
                <a:lnTo>
                  <a:pt x="0" y="6846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90289" y="-4600688"/>
            <a:ext cx="7917976" cy="6846048"/>
          </a:xfrm>
          <a:custGeom>
            <a:avLst/>
            <a:gdLst/>
            <a:ahLst/>
            <a:cxnLst/>
            <a:rect l="l" t="t" r="r" b="b"/>
            <a:pathLst>
              <a:path w="7917976" h="6846048">
                <a:moveTo>
                  <a:pt x="0" y="0"/>
                </a:moveTo>
                <a:lnTo>
                  <a:pt x="7917976" y="0"/>
                </a:lnTo>
                <a:lnTo>
                  <a:pt x="7917976" y="6846048"/>
                </a:lnTo>
                <a:lnTo>
                  <a:pt x="0" y="68460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676400" y="3802626"/>
            <a:ext cx="9883360" cy="2260234"/>
          </a:xfrm>
          <a:prstGeom prst="rect">
            <a:avLst/>
          </a:prstGeom>
        </p:spPr>
        <p:txBody>
          <a:bodyPr lIns="0" tIns="0" rIns="0" bIns="0" rtlCol="0" anchor="t">
            <a:spAutoFit/>
          </a:bodyPr>
          <a:lstStyle/>
          <a:p>
            <a:pPr marL="0" lvl="0" indent="0" algn="ctr">
              <a:lnSpc>
                <a:spcPts val="8720"/>
              </a:lnSpc>
              <a:spcBef>
                <a:spcPct val="0"/>
              </a:spcBef>
            </a:pPr>
            <a:r>
              <a:rPr lang="vi-VN" sz="8000" dirty="0">
                <a:solidFill>
                  <a:srgbClr val="000000"/>
                </a:solidFill>
                <a:latin typeface="Saira ExtraCondensed Medium Bold"/>
              </a:rPr>
              <a:t>6.Đóng góp </a:t>
            </a:r>
            <a:endParaRPr lang="en-US" sz="8000" dirty="0">
              <a:solidFill>
                <a:srgbClr val="000000"/>
              </a:solidFill>
              <a:latin typeface="Saira ExtraCondensed Medium Bold"/>
            </a:endParaRPr>
          </a:p>
          <a:p>
            <a:pPr marL="0" lvl="0" indent="0" algn="ctr">
              <a:lnSpc>
                <a:spcPts val="8720"/>
              </a:lnSpc>
              <a:spcBef>
                <a:spcPct val="0"/>
              </a:spcBef>
            </a:pPr>
            <a:r>
              <a:rPr lang="vi-VN" sz="8000" dirty="0">
                <a:solidFill>
                  <a:srgbClr val="000000"/>
                </a:solidFill>
                <a:latin typeface="Saira ExtraCondensed Medium Bold"/>
              </a:rPr>
              <a:t>của thành viên</a:t>
            </a:r>
            <a:endParaRPr lang="en-US" sz="8000" dirty="0">
              <a:solidFill>
                <a:srgbClr val="000000"/>
              </a:solidFill>
              <a:latin typeface="Saira ExtraCondensed Medium Bold"/>
            </a:endParaRPr>
          </a:p>
        </p:txBody>
      </p:sp>
      <p:pic>
        <p:nvPicPr>
          <p:cNvPr id="6" name="Picture 5">
            <a:extLst>
              <a:ext uri="{FF2B5EF4-FFF2-40B4-BE49-F238E27FC236}">
                <a16:creationId xmlns:a16="http://schemas.microsoft.com/office/drawing/2014/main" id="{79C06B05-C64C-2497-B5CF-3988BDED3C8B}"/>
              </a:ext>
            </a:extLst>
          </p:cNvPr>
          <p:cNvPicPr>
            <a:picLocks noChangeAspect="1"/>
          </p:cNvPicPr>
          <p:nvPr/>
        </p:nvPicPr>
        <p:blipFill>
          <a:blip r:embed="rId4"/>
          <a:stretch>
            <a:fillRect/>
          </a:stretch>
        </p:blipFill>
        <p:spPr>
          <a:xfrm>
            <a:off x="6798286" y="140893"/>
            <a:ext cx="10509289" cy="1035035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77000" y="3771900"/>
            <a:ext cx="7917976" cy="6846048"/>
          </a:xfrm>
          <a:custGeom>
            <a:avLst/>
            <a:gdLst/>
            <a:ahLst/>
            <a:cxnLst/>
            <a:rect l="l" t="t" r="r" b="b"/>
            <a:pathLst>
              <a:path w="7917976" h="6846048">
                <a:moveTo>
                  <a:pt x="0" y="0"/>
                </a:moveTo>
                <a:lnTo>
                  <a:pt x="7917977" y="0"/>
                </a:lnTo>
                <a:lnTo>
                  <a:pt x="7917977" y="6846049"/>
                </a:lnTo>
                <a:lnTo>
                  <a:pt x="0" y="68460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90289" y="-4600688"/>
            <a:ext cx="7917976" cy="6846048"/>
          </a:xfrm>
          <a:custGeom>
            <a:avLst/>
            <a:gdLst/>
            <a:ahLst/>
            <a:cxnLst/>
            <a:rect l="l" t="t" r="r" b="b"/>
            <a:pathLst>
              <a:path w="7917976" h="6846048">
                <a:moveTo>
                  <a:pt x="0" y="0"/>
                </a:moveTo>
                <a:lnTo>
                  <a:pt x="7917976" y="0"/>
                </a:lnTo>
                <a:lnTo>
                  <a:pt x="7917976" y="6846048"/>
                </a:lnTo>
                <a:lnTo>
                  <a:pt x="0" y="68460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676400" y="3802626"/>
            <a:ext cx="9883360" cy="2260234"/>
          </a:xfrm>
          <a:prstGeom prst="rect">
            <a:avLst/>
          </a:prstGeom>
        </p:spPr>
        <p:txBody>
          <a:bodyPr lIns="0" tIns="0" rIns="0" bIns="0" rtlCol="0" anchor="t">
            <a:spAutoFit/>
          </a:bodyPr>
          <a:lstStyle/>
          <a:p>
            <a:pPr marL="0" lvl="0" indent="0" algn="ctr">
              <a:lnSpc>
                <a:spcPts val="8720"/>
              </a:lnSpc>
              <a:spcBef>
                <a:spcPct val="0"/>
              </a:spcBef>
            </a:pPr>
            <a:r>
              <a:rPr lang="vi-VN" sz="8000" dirty="0">
                <a:solidFill>
                  <a:srgbClr val="000000"/>
                </a:solidFill>
                <a:latin typeface="Saira ExtraCondensed Medium Bold"/>
              </a:rPr>
              <a:t>6.Đóng góp </a:t>
            </a:r>
            <a:endParaRPr lang="en-US" sz="8000" dirty="0">
              <a:solidFill>
                <a:srgbClr val="000000"/>
              </a:solidFill>
              <a:latin typeface="Saira ExtraCondensed Medium Bold"/>
            </a:endParaRPr>
          </a:p>
          <a:p>
            <a:pPr marL="0" lvl="0" indent="0" algn="ctr">
              <a:lnSpc>
                <a:spcPts val="8720"/>
              </a:lnSpc>
              <a:spcBef>
                <a:spcPct val="0"/>
              </a:spcBef>
            </a:pPr>
            <a:r>
              <a:rPr lang="vi-VN" sz="8000" dirty="0">
                <a:solidFill>
                  <a:srgbClr val="000000"/>
                </a:solidFill>
                <a:latin typeface="Saira ExtraCondensed Medium Bold"/>
              </a:rPr>
              <a:t>của thành viên</a:t>
            </a:r>
            <a:endParaRPr lang="en-US" sz="8000" dirty="0">
              <a:solidFill>
                <a:srgbClr val="000000"/>
              </a:solidFill>
              <a:latin typeface="Saira ExtraCondensed Medium Bold"/>
            </a:endParaRPr>
          </a:p>
        </p:txBody>
      </p:sp>
      <p:pic>
        <p:nvPicPr>
          <p:cNvPr id="7" name="Picture 6">
            <a:extLst>
              <a:ext uri="{FF2B5EF4-FFF2-40B4-BE49-F238E27FC236}">
                <a16:creationId xmlns:a16="http://schemas.microsoft.com/office/drawing/2014/main" id="{9CBCA6C9-6058-E5C8-6A30-005447F18F06}"/>
              </a:ext>
            </a:extLst>
          </p:cNvPr>
          <p:cNvPicPr>
            <a:picLocks noChangeAspect="1"/>
          </p:cNvPicPr>
          <p:nvPr/>
        </p:nvPicPr>
        <p:blipFill>
          <a:blip r:embed="rId4"/>
          <a:stretch>
            <a:fillRect/>
          </a:stretch>
        </p:blipFill>
        <p:spPr>
          <a:xfrm>
            <a:off x="7010400" y="266700"/>
            <a:ext cx="10710532" cy="5015123"/>
          </a:xfrm>
          <a:prstGeom prst="rect">
            <a:avLst/>
          </a:prstGeom>
        </p:spPr>
      </p:pic>
      <p:pic>
        <p:nvPicPr>
          <p:cNvPr id="9" name="Picture 8">
            <a:extLst>
              <a:ext uri="{FF2B5EF4-FFF2-40B4-BE49-F238E27FC236}">
                <a16:creationId xmlns:a16="http://schemas.microsoft.com/office/drawing/2014/main" id="{C1BC1D37-7C56-9BE1-879E-675432B2E6F1}"/>
              </a:ext>
            </a:extLst>
          </p:cNvPr>
          <p:cNvPicPr>
            <a:picLocks noChangeAspect="1"/>
          </p:cNvPicPr>
          <p:nvPr/>
        </p:nvPicPr>
        <p:blipFill>
          <a:blip r:embed="rId5"/>
          <a:stretch>
            <a:fillRect/>
          </a:stretch>
        </p:blipFill>
        <p:spPr>
          <a:xfrm>
            <a:off x="7010400" y="5312549"/>
            <a:ext cx="10710532" cy="5189150"/>
          </a:xfrm>
          <a:prstGeom prst="rect">
            <a:avLst/>
          </a:prstGeom>
        </p:spPr>
      </p:pic>
    </p:spTree>
    <p:extLst>
      <p:ext uri="{BB962C8B-B14F-4D97-AF65-F5344CB8AC3E}">
        <p14:creationId xmlns:p14="http://schemas.microsoft.com/office/powerpoint/2010/main" val="144372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97000" y="5105400"/>
            <a:ext cx="7719405" cy="6678118"/>
          </a:xfrm>
          <a:custGeom>
            <a:avLst/>
            <a:gdLst/>
            <a:ahLst/>
            <a:cxnLst/>
            <a:rect l="l" t="t" r="r" b="b"/>
            <a:pathLst>
              <a:path w="7719405" h="6678118">
                <a:moveTo>
                  <a:pt x="0" y="0"/>
                </a:moveTo>
                <a:lnTo>
                  <a:pt x="7719404" y="0"/>
                </a:lnTo>
                <a:lnTo>
                  <a:pt x="7719404" y="6678118"/>
                </a:lnTo>
                <a:lnTo>
                  <a:pt x="0" y="66781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451973" y="-1321177"/>
            <a:ext cx="17039574" cy="14158337"/>
          </a:xfrm>
          <a:custGeom>
            <a:avLst/>
            <a:gdLst/>
            <a:ahLst/>
            <a:cxnLst/>
            <a:rect l="l" t="t" r="r" b="b"/>
            <a:pathLst>
              <a:path w="17039574" h="14158337">
                <a:moveTo>
                  <a:pt x="0" y="0"/>
                </a:moveTo>
                <a:lnTo>
                  <a:pt x="17039574" y="0"/>
                </a:lnTo>
                <a:lnTo>
                  <a:pt x="17039574" y="14158337"/>
                </a:lnTo>
                <a:lnTo>
                  <a:pt x="0" y="141583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62000" y="3314700"/>
            <a:ext cx="6226629" cy="1144544"/>
          </a:xfrm>
          <a:prstGeom prst="rect">
            <a:avLst/>
          </a:prstGeom>
        </p:spPr>
        <p:txBody>
          <a:bodyPr wrap="square" lIns="0" tIns="0" rIns="0" bIns="0" rtlCol="0" anchor="t">
            <a:spAutoFit/>
          </a:bodyPr>
          <a:lstStyle/>
          <a:p>
            <a:pPr marL="0" lvl="0" indent="0">
              <a:lnSpc>
                <a:spcPts val="8720"/>
              </a:lnSpc>
              <a:spcBef>
                <a:spcPct val="0"/>
              </a:spcBef>
            </a:pPr>
            <a:r>
              <a:rPr lang="vi-VN" sz="8000" spc="88">
                <a:solidFill>
                  <a:srgbClr val="000000"/>
                </a:solidFill>
                <a:latin typeface="Saira ExtraCondensed Medium Bold"/>
              </a:rPr>
              <a:t>7.Hướng phát triển</a:t>
            </a:r>
            <a:endParaRPr lang="en-US" sz="8000" spc="88">
              <a:solidFill>
                <a:srgbClr val="000000"/>
              </a:solidFill>
              <a:latin typeface="Saira ExtraCondensed Medium Bold"/>
            </a:endParaRPr>
          </a:p>
        </p:txBody>
      </p:sp>
      <p:sp>
        <p:nvSpPr>
          <p:cNvPr id="5" name="TextBox 4">
            <a:extLst>
              <a:ext uri="{FF2B5EF4-FFF2-40B4-BE49-F238E27FC236}">
                <a16:creationId xmlns:a16="http://schemas.microsoft.com/office/drawing/2014/main" id="{EF4B8A7A-CDB0-4EE3-B913-25524DA35703}"/>
              </a:ext>
            </a:extLst>
          </p:cNvPr>
          <p:cNvSpPr txBox="1"/>
          <p:nvPr/>
        </p:nvSpPr>
        <p:spPr>
          <a:xfrm>
            <a:off x="7113104" y="1485900"/>
            <a:ext cx="11201400" cy="7294305"/>
          </a:xfrm>
          <a:prstGeom prst="rect">
            <a:avLst/>
          </a:prstGeom>
          <a:noFill/>
        </p:spPr>
        <p:txBody>
          <a:bodyPr wrap="square" rtlCol="0">
            <a:spAutoFit/>
          </a:bodyPr>
          <a:lstStyle/>
          <a:p>
            <a:pPr>
              <a:lnSpc>
                <a:spcPct val="150000"/>
              </a:lnSpc>
            </a:pPr>
            <a:r>
              <a:rPr lang="vi-VN" sz="3600" dirty="0">
                <a:latin typeface="Muli Regular" panose="020B0604020202020204" charset="0"/>
              </a:rPr>
              <a:t>-	Tiếp tục thực hiện và phát triển các chức năng mở rộng còn thiếu.</a:t>
            </a:r>
          </a:p>
          <a:p>
            <a:pPr>
              <a:lnSpc>
                <a:spcPct val="150000"/>
              </a:lnSpc>
            </a:pPr>
            <a:r>
              <a:rPr lang="vi-VN" sz="3600" dirty="0">
                <a:latin typeface="Muli Regular" panose="020B0604020202020204" charset="0"/>
              </a:rPr>
              <a:t>-	Mở rộng quy mô, cơ sở dữ liệu</a:t>
            </a:r>
          </a:p>
          <a:p>
            <a:pPr>
              <a:lnSpc>
                <a:spcPct val="150000"/>
              </a:lnSpc>
            </a:pPr>
            <a:r>
              <a:rPr lang="vi-VN" sz="3600" dirty="0">
                <a:latin typeface="Muli Regular" panose="020B0604020202020204" charset="0"/>
              </a:rPr>
              <a:t>-	Thiết kế giao diện trở nên trực quan, sinh động, dễ dàng sử dụng cho người</a:t>
            </a:r>
            <a:r>
              <a:rPr lang="en-US" sz="3600" dirty="0">
                <a:latin typeface="Muli Regular" panose="020B0604020202020204" charset="0"/>
              </a:rPr>
              <a:t> </a:t>
            </a:r>
            <a:r>
              <a:rPr lang="vi-VN" sz="3600" dirty="0">
                <a:latin typeface="Muli Regular" panose="020B0604020202020204" charset="0"/>
              </a:rPr>
              <a:t>dùng.</a:t>
            </a:r>
          </a:p>
          <a:p>
            <a:pPr>
              <a:lnSpc>
                <a:spcPct val="150000"/>
              </a:lnSpc>
            </a:pPr>
            <a:r>
              <a:rPr lang="vi-VN" sz="3600" dirty="0">
                <a:latin typeface="Muli Regular" panose="020B0604020202020204" charset="0"/>
              </a:rPr>
              <a:t>-	Học thêm tiếng Anh để có thể tìm hiểu các tài liệu tham khảo giúp tìm kiếm các hướng dẫn để hoàn thành đề tài</a:t>
            </a:r>
          </a:p>
          <a:p>
            <a:endParaRPr lang="vi-VN" b="0" i="0" dirty="0">
              <a:solidFill>
                <a:srgbClr val="000000"/>
              </a:solidFill>
              <a:effectLst/>
              <a:latin typeface="ff2"/>
            </a:endParaRP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5" presetClass="entr" presetSubtype="10"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Effect transition="in" filter="checkerboard(across)">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31524CD4-F1D2-4BF1-918F-E6EF6DFE0A6D}"/>
              </a:ext>
            </a:extLst>
          </p:cNvPr>
          <p:cNvSpPr/>
          <p:nvPr/>
        </p:nvSpPr>
        <p:spPr>
          <a:xfrm>
            <a:off x="-9677400" y="266700"/>
            <a:ext cx="17039574" cy="14158337"/>
          </a:xfrm>
          <a:custGeom>
            <a:avLst/>
            <a:gdLst/>
            <a:ahLst/>
            <a:cxnLst/>
            <a:rect l="l" t="t" r="r" b="b"/>
            <a:pathLst>
              <a:path w="17039574" h="14158337">
                <a:moveTo>
                  <a:pt x="0" y="0"/>
                </a:moveTo>
                <a:lnTo>
                  <a:pt x="17039574" y="0"/>
                </a:lnTo>
                <a:lnTo>
                  <a:pt x="17039574" y="14158337"/>
                </a:lnTo>
                <a:lnTo>
                  <a:pt x="0" y="141583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2">
            <a:extLst>
              <a:ext uri="{FF2B5EF4-FFF2-40B4-BE49-F238E27FC236}">
                <a16:creationId xmlns:a16="http://schemas.microsoft.com/office/drawing/2014/main" id="{27988E08-E2F9-468D-A1C5-9EF570A6E440}"/>
              </a:ext>
            </a:extLst>
          </p:cNvPr>
          <p:cNvSpPr txBox="1"/>
          <p:nvPr/>
        </p:nvSpPr>
        <p:spPr>
          <a:xfrm>
            <a:off x="2209800" y="4575652"/>
            <a:ext cx="3581400" cy="1135696"/>
          </a:xfrm>
          <a:prstGeom prst="rect">
            <a:avLst/>
          </a:prstGeom>
          <a:noFill/>
        </p:spPr>
        <p:txBody>
          <a:bodyPr wrap="square" rtlCol="0">
            <a:spAutoFit/>
          </a:bodyPr>
          <a:lstStyle/>
          <a:p>
            <a:r>
              <a:rPr lang="vi-VN" sz="6780">
                <a:latin typeface="Bungee" panose="020B0604020202020204" charset="0"/>
              </a:rPr>
              <a:t>8.Q</a:t>
            </a:r>
            <a:r>
              <a:rPr lang="vi-VN" sz="6780">
                <a:latin typeface="+mj-lt"/>
              </a:rPr>
              <a:t>&amp;</a:t>
            </a:r>
            <a:r>
              <a:rPr lang="vi-VN" sz="6780">
                <a:latin typeface="Bungee" panose="020B0604020202020204" charset="0"/>
              </a:rPr>
              <a:t>A</a:t>
            </a:r>
            <a:endParaRPr lang="en-US" sz="6780">
              <a:latin typeface="Bungee" panose="020B0604020202020204" charset="0"/>
            </a:endParaRPr>
          </a:p>
        </p:txBody>
      </p:sp>
    </p:spTree>
    <p:extLst>
      <p:ext uri="{BB962C8B-B14F-4D97-AF65-F5344CB8AC3E}">
        <p14:creationId xmlns:p14="http://schemas.microsoft.com/office/powerpoint/2010/main" val="239132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ình ảnh cảm ơn thầy cô đã lắng nghe tuyệt đẹp">
            <a:extLst>
              <a:ext uri="{FF2B5EF4-FFF2-40B4-BE49-F238E27FC236}">
                <a16:creationId xmlns:a16="http://schemas.microsoft.com/office/drawing/2014/main" id="{7729E16B-75A6-4C41-9502-9B98BFEF6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EE10C-890D-4CC2-9F22-9BDF7417B029}"/>
              </a:ext>
            </a:extLst>
          </p:cNvPr>
          <p:cNvSpPr txBox="1"/>
          <p:nvPr/>
        </p:nvSpPr>
        <p:spPr>
          <a:xfrm>
            <a:off x="2590800" y="628597"/>
            <a:ext cx="12496800" cy="1231106"/>
          </a:xfrm>
          <a:prstGeom prst="rect">
            <a:avLst/>
          </a:prstGeom>
          <a:noFill/>
        </p:spPr>
        <p:txBody>
          <a:bodyPr wrap="square" rtlCol="0">
            <a:spAutoFit/>
          </a:bodyPr>
          <a:lstStyle/>
          <a:p>
            <a:pPr algn="ctr"/>
            <a:r>
              <a:rPr lang="vi-VN" sz="7400">
                <a:latin typeface="Bungee" panose="020B0604020202020204" charset="0"/>
              </a:rPr>
              <a:t>NỘI DUNG CHÍNH</a:t>
            </a:r>
            <a:endParaRPr lang="en-US" sz="7400">
              <a:latin typeface="Bungee" panose="020B0604020202020204" charset="0"/>
            </a:endParaRPr>
          </a:p>
        </p:txBody>
      </p:sp>
      <p:sp>
        <p:nvSpPr>
          <p:cNvPr id="3" name="Rectangle: Rounded Corners 2">
            <a:extLst>
              <a:ext uri="{FF2B5EF4-FFF2-40B4-BE49-F238E27FC236}">
                <a16:creationId xmlns:a16="http://schemas.microsoft.com/office/drawing/2014/main" id="{AFCC3A3A-09B5-430C-A32F-32A8ADC44D14}"/>
              </a:ext>
            </a:extLst>
          </p:cNvPr>
          <p:cNvSpPr/>
          <p:nvPr/>
        </p:nvSpPr>
        <p:spPr>
          <a:xfrm>
            <a:off x="1600200" y="2139361"/>
            <a:ext cx="5715000" cy="1676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vi-VN" sz="4000"/>
              <a:t>1.Giới thiệu về đề tài</a:t>
            </a:r>
            <a:endParaRPr lang="en-US" sz="4000"/>
          </a:p>
        </p:txBody>
      </p:sp>
      <p:sp>
        <p:nvSpPr>
          <p:cNvPr id="5" name="Rectangle: Rounded Corners 4">
            <a:extLst>
              <a:ext uri="{FF2B5EF4-FFF2-40B4-BE49-F238E27FC236}">
                <a16:creationId xmlns:a16="http://schemas.microsoft.com/office/drawing/2014/main" id="{25EBF0C9-E7CB-4F47-8B2D-0307F09A6314}"/>
              </a:ext>
            </a:extLst>
          </p:cNvPr>
          <p:cNvSpPr/>
          <p:nvPr/>
        </p:nvSpPr>
        <p:spPr>
          <a:xfrm>
            <a:off x="1626781" y="4439370"/>
            <a:ext cx="5715000" cy="149399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vi-VN" sz="4000"/>
              <a:t>2.Mục tiêu đề tài</a:t>
            </a:r>
            <a:endParaRPr lang="en-US" sz="4000"/>
          </a:p>
        </p:txBody>
      </p:sp>
      <p:sp>
        <p:nvSpPr>
          <p:cNvPr id="6" name="Rectangle: Rounded Corners 5">
            <a:extLst>
              <a:ext uri="{FF2B5EF4-FFF2-40B4-BE49-F238E27FC236}">
                <a16:creationId xmlns:a16="http://schemas.microsoft.com/office/drawing/2014/main" id="{06697108-E0C8-44AD-A348-5117CDCBE1F0}"/>
              </a:ext>
            </a:extLst>
          </p:cNvPr>
          <p:cNvSpPr/>
          <p:nvPr/>
        </p:nvSpPr>
        <p:spPr>
          <a:xfrm>
            <a:off x="1600200" y="6556978"/>
            <a:ext cx="5715000" cy="14362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vi-VN" sz="4000"/>
              <a:t>3.Nội dung đề tài</a:t>
            </a:r>
            <a:endParaRPr lang="en-US" sz="4000"/>
          </a:p>
        </p:txBody>
      </p:sp>
      <p:sp>
        <p:nvSpPr>
          <p:cNvPr id="7" name="Rectangle: Rounded Corners 6">
            <a:extLst>
              <a:ext uri="{FF2B5EF4-FFF2-40B4-BE49-F238E27FC236}">
                <a16:creationId xmlns:a16="http://schemas.microsoft.com/office/drawing/2014/main" id="{38CB5DEF-3163-4221-8FDD-995AF36A0FE9}"/>
              </a:ext>
            </a:extLst>
          </p:cNvPr>
          <p:cNvSpPr/>
          <p:nvPr/>
        </p:nvSpPr>
        <p:spPr>
          <a:xfrm>
            <a:off x="10302948" y="2171508"/>
            <a:ext cx="5105400" cy="16121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vi-VN" sz="4000"/>
              <a:t>5.Demo kết quả đã thực hiện</a:t>
            </a:r>
            <a:endParaRPr lang="en-US" sz="4000"/>
          </a:p>
        </p:txBody>
      </p:sp>
      <p:sp>
        <p:nvSpPr>
          <p:cNvPr id="8" name="Rectangle: Rounded Corners 7">
            <a:extLst>
              <a:ext uri="{FF2B5EF4-FFF2-40B4-BE49-F238E27FC236}">
                <a16:creationId xmlns:a16="http://schemas.microsoft.com/office/drawing/2014/main" id="{9CF00C16-5107-404E-807B-2949C5E60C4C}"/>
              </a:ext>
            </a:extLst>
          </p:cNvPr>
          <p:cNvSpPr/>
          <p:nvPr/>
        </p:nvSpPr>
        <p:spPr>
          <a:xfrm>
            <a:off x="10302949" y="4419600"/>
            <a:ext cx="5105400" cy="14478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vi-VN" sz="4000"/>
              <a:t>6.Đóng góp của thành viên</a:t>
            </a:r>
            <a:endParaRPr lang="en-US" sz="4000"/>
          </a:p>
        </p:txBody>
      </p:sp>
      <p:sp>
        <p:nvSpPr>
          <p:cNvPr id="9" name="Rectangle: Rounded Corners 8">
            <a:extLst>
              <a:ext uri="{FF2B5EF4-FFF2-40B4-BE49-F238E27FC236}">
                <a16:creationId xmlns:a16="http://schemas.microsoft.com/office/drawing/2014/main" id="{70F35A6B-CD62-40E4-B8AB-6BAD398A4505}"/>
              </a:ext>
            </a:extLst>
          </p:cNvPr>
          <p:cNvSpPr/>
          <p:nvPr/>
        </p:nvSpPr>
        <p:spPr>
          <a:xfrm>
            <a:off x="10302948" y="6556978"/>
            <a:ext cx="5105400" cy="14362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vi-VN" sz="4000"/>
              <a:t>7.Hướng phát triển</a:t>
            </a:r>
            <a:endParaRPr lang="en-US" sz="4000"/>
          </a:p>
        </p:txBody>
      </p:sp>
      <p:sp>
        <p:nvSpPr>
          <p:cNvPr id="11" name="Rectangle: Rounded Corners 10">
            <a:extLst>
              <a:ext uri="{FF2B5EF4-FFF2-40B4-BE49-F238E27FC236}">
                <a16:creationId xmlns:a16="http://schemas.microsoft.com/office/drawing/2014/main" id="{B5715D6D-7411-48E2-9F7B-E11327C11381}"/>
              </a:ext>
            </a:extLst>
          </p:cNvPr>
          <p:cNvSpPr/>
          <p:nvPr/>
        </p:nvSpPr>
        <p:spPr>
          <a:xfrm>
            <a:off x="1600200" y="8572500"/>
            <a:ext cx="5715000" cy="13716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vi-VN" sz="4000"/>
              <a:t>4.Tiến độ thực hiện</a:t>
            </a:r>
            <a:endParaRPr lang="en-US" sz="4000"/>
          </a:p>
        </p:txBody>
      </p:sp>
      <p:sp>
        <p:nvSpPr>
          <p:cNvPr id="12" name="Rectangle: Rounded Corners 11">
            <a:extLst>
              <a:ext uri="{FF2B5EF4-FFF2-40B4-BE49-F238E27FC236}">
                <a16:creationId xmlns:a16="http://schemas.microsoft.com/office/drawing/2014/main" id="{39B42038-4470-4594-AE5C-50360525E60A}"/>
              </a:ext>
            </a:extLst>
          </p:cNvPr>
          <p:cNvSpPr/>
          <p:nvPr/>
        </p:nvSpPr>
        <p:spPr>
          <a:xfrm>
            <a:off x="10302948" y="8572500"/>
            <a:ext cx="5105399" cy="12311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vi-VN" sz="4000"/>
              <a:t>8.Q&amp;A</a:t>
            </a:r>
            <a:endParaRPr lang="en-US" sz="4000"/>
          </a:p>
        </p:txBody>
      </p:sp>
    </p:spTree>
    <p:extLst>
      <p:ext uri="{BB962C8B-B14F-4D97-AF65-F5344CB8AC3E}">
        <p14:creationId xmlns:p14="http://schemas.microsoft.com/office/powerpoint/2010/main" val="20029063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par>
                          <p:cTn id="21" fill="hold">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par>
                          <p:cTn id="25" fill="hold">
                            <p:stCondLst>
                              <p:cond delay="2000"/>
                            </p:stCondLst>
                            <p:childTnLst>
                              <p:par>
                                <p:cTn id="26" presetID="22" presetClass="entr" presetSubtype="4"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par>
                          <p:cTn id="29" fill="hold">
                            <p:stCondLst>
                              <p:cond delay="2500"/>
                            </p:stCondLst>
                            <p:childTnLst>
                              <p:par>
                                <p:cTn id="30" presetID="22" presetClass="entr" presetSubtype="4"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par>
                          <p:cTn id="33" fill="hold">
                            <p:stCondLst>
                              <p:cond delay="3000"/>
                            </p:stCondLst>
                            <p:childTnLst>
                              <p:par>
                                <p:cTn id="34" presetID="22" presetClass="entr" presetSubtype="4"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par>
                          <p:cTn id="37" fill="hold">
                            <p:stCondLst>
                              <p:cond delay="3500"/>
                            </p:stCondLst>
                            <p:childTnLst>
                              <p:par>
                                <p:cTn id="38" presetID="22" presetClass="entr" presetSubtype="4"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animBg="1"/>
      <p:bldP spid="6" grpId="0" animBg="1"/>
      <p:bldP spid="7" grpId="0" animBg="1"/>
      <p:bldP spid="8" grpId="0" animBg="1"/>
      <p:bldP spid="9"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34151" y="0"/>
            <a:ext cx="11897699" cy="10287000"/>
          </a:xfrm>
          <a:custGeom>
            <a:avLst/>
            <a:gdLst/>
            <a:ahLst/>
            <a:cxnLst/>
            <a:rect l="l" t="t" r="r" b="b"/>
            <a:pathLst>
              <a:path w="11897699" h="10287000">
                <a:moveTo>
                  <a:pt x="0" y="0"/>
                </a:moveTo>
                <a:lnTo>
                  <a:pt x="11897700" y="0"/>
                </a:lnTo>
                <a:lnTo>
                  <a:pt x="118977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89071" y="4165746"/>
            <a:ext cx="7874478" cy="2208405"/>
          </a:xfrm>
          <a:prstGeom prst="rect">
            <a:avLst/>
          </a:prstGeom>
        </p:spPr>
        <p:txBody>
          <a:bodyPr lIns="0" tIns="0" rIns="0" bIns="0" rtlCol="0" anchor="t">
            <a:spAutoFit/>
          </a:bodyPr>
          <a:lstStyle/>
          <a:p>
            <a:pPr marL="0" lvl="0" indent="0" algn="ctr">
              <a:lnSpc>
                <a:spcPts val="8066"/>
              </a:lnSpc>
              <a:spcBef>
                <a:spcPct val="0"/>
              </a:spcBef>
            </a:pPr>
            <a:r>
              <a:rPr lang="en-US" sz="7400" spc="-51" dirty="0" err="1">
                <a:solidFill>
                  <a:srgbClr val="000000"/>
                </a:solidFill>
                <a:latin typeface="Bungee"/>
              </a:rPr>
              <a:t>1.Giới</a:t>
            </a:r>
            <a:r>
              <a:rPr lang="en-US" sz="7400" spc="-51" dirty="0">
                <a:solidFill>
                  <a:srgbClr val="000000"/>
                </a:solidFill>
                <a:latin typeface="Bungee"/>
              </a:rPr>
              <a:t> </a:t>
            </a:r>
            <a:r>
              <a:rPr lang="en-US" sz="7400" spc="-51" dirty="0" err="1">
                <a:solidFill>
                  <a:srgbClr val="000000"/>
                </a:solidFill>
                <a:latin typeface="Bungee"/>
              </a:rPr>
              <a:t>thiệu</a:t>
            </a:r>
            <a:r>
              <a:rPr lang="en-US" sz="7400" spc="-51" dirty="0">
                <a:solidFill>
                  <a:srgbClr val="000000"/>
                </a:solidFill>
                <a:latin typeface="Bungee"/>
              </a:rPr>
              <a:t> </a:t>
            </a:r>
            <a:r>
              <a:rPr lang="en-US" sz="7400" spc="-51" dirty="0" err="1">
                <a:solidFill>
                  <a:srgbClr val="000000"/>
                </a:solidFill>
                <a:latin typeface="Bungee"/>
              </a:rPr>
              <a:t>về</a:t>
            </a:r>
            <a:r>
              <a:rPr lang="en-US" sz="7400" spc="-51" dirty="0">
                <a:solidFill>
                  <a:srgbClr val="000000"/>
                </a:solidFill>
                <a:latin typeface="Bungee"/>
              </a:rPr>
              <a:t> </a:t>
            </a:r>
            <a:r>
              <a:rPr lang="en-US" sz="7400" spc="-51" dirty="0" err="1">
                <a:solidFill>
                  <a:srgbClr val="000000"/>
                </a:solidFill>
                <a:latin typeface="Bungee"/>
              </a:rPr>
              <a:t>đề</a:t>
            </a:r>
            <a:r>
              <a:rPr lang="en-US" sz="7400" spc="-51" dirty="0">
                <a:solidFill>
                  <a:srgbClr val="000000"/>
                </a:solidFill>
                <a:latin typeface="Bungee"/>
              </a:rPr>
              <a:t> </a:t>
            </a:r>
            <a:r>
              <a:rPr lang="en-US" sz="7400" spc="-51" dirty="0" err="1">
                <a:solidFill>
                  <a:srgbClr val="000000"/>
                </a:solidFill>
                <a:latin typeface="Bungee"/>
              </a:rPr>
              <a:t>tài</a:t>
            </a:r>
            <a:endParaRPr lang="en-US" sz="7400" spc="-51" dirty="0">
              <a:solidFill>
                <a:srgbClr val="000000"/>
              </a:solidFill>
              <a:latin typeface="Bungee"/>
            </a:endParaRPr>
          </a:p>
        </p:txBody>
      </p:sp>
      <p:sp>
        <p:nvSpPr>
          <p:cNvPr id="4" name="Freeform 4"/>
          <p:cNvSpPr/>
          <p:nvPr/>
        </p:nvSpPr>
        <p:spPr>
          <a:xfrm rot="5400000">
            <a:off x="-3307337" y="-4409268"/>
            <a:ext cx="8672074" cy="8246354"/>
          </a:xfrm>
          <a:custGeom>
            <a:avLst/>
            <a:gdLst/>
            <a:ahLst/>
            <a:cxnLst/>
            <a:rect l="l" t="t" r="r" b="b"/>
            <a:pathLst>
              <a:path w="8672074" h="8246354">
                <a:moveTo>
                  <a:pt x="0" y="0"/>
                </a:moveTo>
                <a:lnTo>
                  <a:pt x="8672074" y="0"/>
                </a:lnTo>
                <a:lnTo>
                  <a:pt x="8672074" y="8246354"/>
                </a:lnTo>
                <a:lnTo>
                  <a:pt x="0" y="82463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61716" y="-5335249"/>
            <a:ext cx="8617798" cy="10670497"/>
          </a:xfrm>
          <a:custGeom>
            <a:avLst/>
            <a:gdLst/>
            <a:ahLst/>
            <a:cxnLst/>
            <a:rect l="l" t="t" r="r" b="b"/>
            <a:pathLst>
              <a:path w="8617798" h="10670497">
                <a:moveTo>
                  <a:pt x="0" y="0"/>
                </a:moveTo>
                <a:lnTo>
                  <a:pt x="8617798" y="0"/>
                </a:lnTo>
                <a:lnTo>
                  <a:pt x="8617798" y="10670498"/>
                </a:lnTo>
                <a:lnTo>
                  <a:pt x="0" y="106704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98506" y="127432"/>
            <a:ext cx="4656667" cy="4114800"/>
          </a:xfrm>
          <a:custGeom>
            <a:avLst/>
            <a:gdLst/>
            <a:ahLst/>
            <a:cxnLst/>
            <a:rect l="l" t="t" r="r" b="b"/>
            <a:pathLst>
              <a:path w="4656667" h="4114800">
                <a:moveTo>
                  <a:pt x="0" y="0"/>
                </a:moveTo>
                <a:lnTo>
                  <a:pt x="4656667" y="0"/>
                </a:lnTo>
                <a:lnTo>
                  <a:pt x="465666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63533">
            <a:off x="-4270733" y="3715753"/>
            <a:ext cx="10608508" cy="10568726"/>
          </a:xfrm>
          <a:custGeom>
            <a:avLst/>
            <a:gdLst/>
            <a:ahLst/>
            <a:cxnLst/>
            <a:rect l="l" t="t" r="r" b="b"/>
            <a:pathLst>
              <a:path w="10608508" h="10568726">
                <a:moveTo>
                  <a:pt x="0" y="0"/>
                </a:moveTo>
                <a:lnTo>
                  <a:pt x="10608507" y="0"/>
                </a:lnTo>
                <a:lnTo>
                  <a:pt x="10608507" y="10568726"/>
                </a:lnTo>
                <a:lnTo>
                  <a:pt x="0" y="105687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6823447" y="1695139"/>
            <a:ext cx="11741719" cy="1039515"/>
          </a:xfrm>
          <a:prstGeom prst="rect">
            <a:avLst/>
          </a:prstGeom>
        </p:spPr>
        <p:txBody>
          <a:bodyPr wrap="square" lIns="0" tIns="0" rIns="0" bIns="0" rtlCol="0" anchor="t">
            <a:spAutoFit/>
          </a:bodyPr>
          <a:lstStyle/>
          <a:p>
            <a:pPr marL="0" lvl="0" indent="0">
              <a:lnSpc>
                <a:spcPts val="7925"/>
              </a:lnSpc>
              <a:spcBef>
                <a:spcPct val="0"/>
              </a:spcBef>
            </a:pPr>
            <a:r>
              <a:rPr lang="vi-VN" sz="7270" spc="109" dirty="0">
                <a:solidFill>
                  <a:srgbClr val="000000"/>
                </a:solidFill>
                <a:latin typeface="Bungee"/>
              </a:rPr>
              <a:t>1.1.Lí do chọn đề tài </a:t>
            </a:r>
            <a:endParaRPr lang="en-US" sz="7270" spc="109" dirty="0">
              <a:solidFill>
                <a:srgbClr val="000000"/>
              </a:solidFill>
              <a:latin typeface="Bungee"/>
            </a:endParaRPr>
          </a:p>
        </p:txBody>
      </p:sp>
      <p:sp>
        <p:nvSpPr>
          <p:cNvPr id="7" name="TextBox 6">
            <a:extLst>
              <a:ext uri="{FF2B5EF4-FFF2-40B4-BE49-F238E27FC236}">
                <a16:creationId xmlns:a16="http://schemas.microsoft.com/office/drawing/2014/main" id="{23E361E5-E5F8-4AC4-944D-DC9D1FBECD11}"/>
              </a:ext>
            </a:extLst>
          </p:cNvPr>
          <p:cNvSpPr txBox="1"/>
          <p:nvPr/>
        </p:nvSpPr>
        <p:spPr>
          <a:xfrm>
            <a:off x="7232081" y="3014638"/>
            <a:ext cx="10563951" cy="5833585"/>
          </a:xfrm>
          <a:prstGeom prst="rect">
            <a:avLst/>
          </a:prstGeom>
          <a:noFill/>
        </p:spPr>
        <p:txBody>
          <a:bodyPr wrap="square" rtlCol="0">
            <a:spAutoFit/>
          </a:bodyPr>
          <a:lstStyle/>
          <a:p>
            <a:pPr>
              <a:lnSpc>
                <a:spcPct val="150000"/>
              </a:lnSpc>
            </a:pPr>
            <a:r>
              <a:rPr lang="en-US" sz="2800" dirty="0">
                <a:latin typeface="Muli Regular" panose="020B0604020202020204" charset="0"/>
              </a:rPr>
              <a:t>- </a:t>
            </a:r>
            <a:r>
              <a:rPr lang="vi-VN" sz="2800" dirty="0">
                <a:latin typeface="Muli Regular" panose="020B0604020202020204" charset="0"/>
              </a:rPr>
              <a:t>Hiện nay, các áp dụng khoa học kỹ thuật và công nghệ thông tin trở nên đặc biệt hữu ích đối với mọi lĩnh vực trong cuộc sống.</a:t>
            </a:r>
          </a:p>
          <a:p>
            <a:pPr>
              <a:lnSpc>
                <a:spcPct val="150000"/>
              </a:lnSpc>
            </a:pPr>
            <a:r>
              <a:rPr lang="en-US" sz="2800" dirty="0">
                <a:latin typeface="Muli Regular" panose="020B060402020202020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Công</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tác</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quản</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lý</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vi-VN" sz="2800" dirty="0">
                <a:effectLst/>
                <a:latin typeface="Muli Regular" panose="020B0604020202020204" charset="0"/>
                <a:ea typeface="Yu Mincho" panose="02020400000000000000" pitchFamily="18" charset="-128"/>
                <a:cs typeface="Arial" panose="020B0604020202020204" pitchFamily="34" charset="0"/>
              </a:rPr>
              <a:t>khoa học sinh viên</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là</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công</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việc</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phức</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tạp</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và</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tốn</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nhiều</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công</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sức</a:t>
            </a:r>
            <a:r>
              <a:rPr lang="vi-VN" sz="2800" dirty="0">
                <a:effectLst/>
                <a:latin typeface="Muli Regular" panose="020B0604020202020204" charset="0"/>
                <a:ea typeface="Yu Mincho" panose="02020400000000000000" pitchFamily="18" charset="-128"/>
                <a:cs typeface="Arial" panose="020B0604020202020204" pitchFamily="34" charset="0"/>
              </a:rPr>
              <a:t>, v</a:t>
            </a:r>
            <a:r>
              <a:rPr lang="en-US" sz="2800" dirty="0" err="1">
                <a:effectLst/>
                <a:latin typeface="Muli Regular" panose="020B0604020202020204" charset="0"/>
                <a:ea typeface="Yu Mincho" panose="02020400000000000000" pitchFamily="18" charset="-128"/>
                <a:cs typeface="Arial" panose="020B0604020202020204" pitchFamily="34" charset="0"/>
              </a:rPr>
              <a:t>iệc</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quản</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lý</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trong</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hệ</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thống</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trường</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học</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còn</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gặp</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không</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ít</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khó</a:t>
            </a:r>
            <a:r>
              <a:rPr lang="en-US" sz="2800" dirty="0">
                <a:effectLst/>
                <a:latin typeface="Muli Regular" panose="020B0604020202020204" charset="0"/>
                <a:ea typeface="Yu Mincho" panose="02020400000000000000" pitchFamily="18" charset="-128"/>
                <a:cs typeface="Arial" panose="020B0604020202020204" pitchFamily="34" charset="0"/>
              </a:rPr>
              <a:t> </a:t>
            </a:r>
            <a:r>
              <a:rPr lang="en-US" sz="2800" dirty="0" err="1">
                <a:effectLst/>
                <a:latin typeface="Muli Regular" panose="020B0604020202020204" charset="0"/>
                <a:ea typeface="Yu Mincho" panose="02020400000000000000" pitchFamily="18" charset="-128"/>
                <a:cs typeface="Arial" panose="020B0604020202020204" pitchFamily="34" charset="0"/>
              </a:rPr>
              <a:t>khăn</a:t>
            </a:r>
            <a:r>
              <a:rPr lang="vi-VN" sz="2800" dirty="0">
                <a:effectLst/>
                <a:latin typeface="Muli Regular" panose="020B0604020202020204" charset="0"/>
                <a:ea typeface="Yu Mincho" panose="02020400000000000000" pitchFamily="18" charset="-128"/>
                <a:cs typeface="Arial" panose="020B0604020202020204" pitchFamily="34" charset="0"/>
              </a:rPr>
              <a:t>..</a:t>
            </a:r>
          </a:p>
          <a:p>
            <a:pPr>
              <a:lnSpc>
                <a:spcPct val="150000"/>
              </a:lnSpc>
            </a:pPr>
            <a:r>
              <a:rPr lang="en-US" sz="2800" dirty="0">
                <a:latin typeface="Muli Regular" panose="020B0604020202020204" charset="0"/>
                <a:ea typeface="Yu Mincho" panose="02020400000000000000" pitchFamily="18" charset="-128"/>
                <a:cs typeface="Arial" panose="020B0604020202020204" pitchFamily="34" charset="0"/>
              </a:rPr>
              <a:t>- </a:t>
            </a:r>
            <a:r>
              <a:rPr lang="vi-VN" sz="2800" dirty="0">
                <a:latin typeface="Muli Regular" panose="020B0604020202020204" charset="0"/>
                <a:ea typeface="Yu Mincho" panose="02020400000000000000" pitchFamily="18" charset="-128"/>
              </a:rPr>
              <a:t>V</a:t>
            </a:r>
            <a:r>
              <a:rPr lang="en-US" sz="2800" dirty="0" err="1">
                <a:effectLst/>
                <a:latin typeface="Muli Regular" panose="020B0604020202020204" charset="0"/>
                <a:ea typeface="Yu Mincho" panose="02020400000000000000" pitchFamily="18" charset="-128"/>
              </a:rPr>
              <a:t>iệc</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xây</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dựng</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một</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hệ</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thống</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nhằm</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quản</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lý</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và</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hỗ</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trợ</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công</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tác</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nghiên</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cứu</a:t>
            </a:r>
            <a:r>
              <a:rPr lang="en-US" sz="2800" dirty="0">
                <a:effectLst/>
                <a:latin typeface="Muli Regular" panose="020B0604020202020204" charset="0"/>
                <a:ea typeface="Yu Mincho" panose="02020400000000000000" pitchFamily="18" charset="-128"/>
              </a:rPr>
              <a:t> khoa </a:t>
            </a:r>
            <a:r>
              <a:rPr lang="en-US" sz="2800" dirty="0" err="1">
                <a:effectLst/>
                <a:latin typeface="Muli Regular" panose="020B0604020202020204" charset="0"/>
                <a:ea typeface="Yu Mincho" panose="02020400000000000000" pitchFamily="18" charset="-128"/>
              </a:rPr>
              <a:t>học</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cho</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sinh</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viên</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là</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hết</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sức</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cần</a:t>
            </a:r>
            <a:r>
              <a:rPr lang="en-US" sz="2800" dirty="0">
                <a:effectLst/>
                <a:latin typeface="Muli Regular" panose="020B0604020202020204" charset="0"/>
                <a:ea typeface="Yu Mincho" panose="02020400000000000000" pitchFamily="18" charset="-128"/>
              </a:rPr>
              <a:t> </a:t>
            </a:r>
            <a:r>
              <a:rPr lang="en-US" sz="2800" dirty="0" err="1">
                <a:effectLst/>
                <a:latin typeface="Muli Regular" panose="020B0604020202020204" charset="0"/>
                <a:ea typeface="Yu Mincho" panose="02020400000000000000" pitchFamily="18" charset="-128"/>
              </a:rPr>
              <a:t>thiết</a:t>
            </a:r>
            <a:r>
              <a:rPr lang="vi-VN" sz="2800" dirty="0">
                <a:effectLst/>
                <a:latin typeface="Muli Regular" panose="020B0604020202020204" charset="0"/>
                <a:ea typeface="Yu Mincho" panose="02020400000000000000" pitchFamily="18" charset="-128"/>
              </a:rPr>
              <a:t>.</a:t>
            </a:r>
            <a:endParaRPr lang="vi-VN" sz="2800" dirty="0">
              <a:effectLst/>
              <a:latin typeface="Muli Regular" panose="020B0604020202020204" charset="0"/>
              <a:ea typeface="Yu Mincho" panose="02020400000000000000" pitchFamily="18" charset="-128"/>
              <a:cs typeface="Arial" panose="020B0604020202020204" pitchFamily="34" charset="0"/>
            </a:endParaRPr>
          </a:p>
          <a:p>
            <a:pPr>
              <a:lnSpc>
                <a:spcPct val="150000"/>
              </a:lnSpc>
            </a:pPr>
            <a:r>
              <a:rPr lang="en-US" sz="2800" dirty="0">
                <a:latin typeface="Muli Regular" panose="020B0604020202020204" charset="0"/>
                <a:ea typeface="Yu Mincho" panose="02020400000000000000" pitchFamily="18" charset="-128"/>
                <a:cs typeface="Arial" panose="020B0604020202020204" pitchFamily="34" charset="0"/>
              </a:rPr>
              <a:t>- </a:t>
            </a:r>
            <a:r>
              <a:rPr lang="vi-VN" sz="2800" dirty="0">
                <a:latin typeface="Muli Regular" panose="020B0604020202020204" charset="0"/>
                <a:ea typeface="Yu Mincho" panose="02020400000000000000" pitchFamily="18" charset="-128"/>
                <a:cs typeface="Arial" panose="020B0604020202020204" pitchFamily="34" charset="0"/>
              </a:rPr>
              <a:t>Nhóm chúng em xin được chọn đề tài: Xây dựng ứng dụng quản lý nghiên cúu khoa học sinh viên</a:t>
            </a:r>
            <a:endParaRPr lang="vi-VN" sz="2800" dirty="0">
              <a:effectLst/>
              <a:latin typeface="Muli Regular" panose="020B0604020202020204" charset="0"/>
              <a:ea typeface="Yu Mincho" panose="02020400000000000000" pitchFamily="18" charset="-128"/>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barn(inVertical)">
                                      <p:cBhvr>
                                        <p:cTn id="13" dur="500"/>
                                        <p:tgtEl>
                                          <p:spTgt spid="7">
                                            <p:txEl>
                                              <p:pRg st="0" end="0"/>
                                            </p:txEl>
                                          </p:spTgt>
                                        </p:tgtEl>
                                      </p:cBhvr>
                                    </p:animEffect>
                                  </p:childTnLst>
                                </p:cTn>
                              </p:par>
                            </p:childTnLst>
                          </p:cTn>
                        </p:par>
                        <p:par>
                          <p:cTn id="14" fill="hold">
                            <p:stCondLst>
                              <p:cond delay="500"/>
                            </p:stCondLst>
                            <p:childTnLst>
                              <p:par>
                                <p:cTn id="15" presetID="16" presetClass="entr" presetSubtype="21" fill="hold" nodeType="after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barn(inVertical)">
                                      <p:cBhvr>
                                        <p:cTn id="17" dur="500"/>
                                        <p:tgtEl>
                                          <p:spTgt spid="7">
                                            <p:txEl>
                                              <p:pRg st="1" end="1"/>
                                            </p:txEl>
                                          </p:spTgt>
                                        </p:tgtEl>
                                      </p:cBhvr>
                                    </p:animEffect>
                                  </p:childTnLst>
                                </p:cTn>
                              </p:par>
                            </p:childTnLst>
                          </p:cTn>
                        </p:par>
                        <p:par>
                          <p:cTn id="18" fill="hold">
                            <p:stCondLst>
                              <p:cond delay="1000"/>
                            </p:stCondLst>
                            <p:childTnLst>
                              <p:par>
                                <p:cTn id="19" presetID="16" presetClass="entr" presetSubtype="21" fill="hold" nodeType="after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barn(inVertical)">
                                      <p:cBhvr>
                                        <p:cTn id="21" dur="500"/>
                                        <p:tgtEl>
                                          <p:spTgt spid="7">
                                            <p:txEl>
                                              <p:pRg st="2" end="2"/>
                                            </p:txEl>
                                          </p:spTgt>
                                        </p:tgtEl>
                                      </p:cBhvr>
                                    </p:animEffect>
                                  </p:childTnLst>
                                </p:cTn>
                              </p:par>
                            </p:childTnLst>
                          </p:cTn>
                        </p:par>
                        <p:par>
                          <p:cTn id="22" fill="hold">
                            <p:stCondLst>
                              <p:cond delay="1500"/>
                            </p:stCondLst>
                            <p:childTnLst>
                              <p:par>
                                <p:cTn id="23" presetID="16" presetClass="entr" presetSubtype="21" fill="hold" nodeType="after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barn(inVertical)">
                                      <p:cBhvr>
                                        <p:cTn id="25"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61716" y="-5335249"/>
            <a:ext cx="8617798" cy="10670497"/>
          </a:xfrm>
          <a:custGeom>
            <a:avLst/>
            <a:gdLst/>
            <a:ahLst/>
            <a:cxnLst/>
            <a:rect l="l" t="t" r="r" b="b"/>
            <a:pathLst>
              <a:path w="8617798" h="10670497">
                <a:moveTo>
                  <a:pt x="0" y="0"/>
                </a:moveTo>
                <a:lnTo>
                  <a:pt x="8617798" y="0"/>
                </a:lnTo>
                <a:lnTo>
                  <a:pt x="8617798" y="10670498"/>
                </a:lnTo>
                <a:lnTo>
                  <a:pt x="0" y="106704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98506" y="127432"/>
            <a:ext cx="4656667" cy="4114800"/>
          </a:xfrm>
          <a:custGeom>
            <a:avLst/>
            <a:gdLst/>
            <a:ahLst/>
            <a:cxnLst/>
            <a:rect l="l" t="t" r="r" b="b"/>
            <a:pathLst>
              <a:path w="4656667" h="4114800">
                <a:moveTo>
                  <a:pt x="0" y="0"/>
                </a:moveTo>
                <a:lnTo>
                  <a:pt x="4656667" y="0"/>
                </a:lnTo>
                <a:lnTo>
                  <a:pt x="465666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63533">
            <a:off x="-4270733" y="3715753"/>
            <a:ext cx="10608508" cy="10568726"/>
          </a:xfrm>
          <a:custGeom>
            <a:avLst/>
            <a:gdLst/>
            <a:ahLst/>
            <a:cxnLst/>
            <a:rect l="l" t="t" r="r" b="b"/>
            <a:pathLst>
              <a:path w="10608508" h="10568726">
                <a:moveTo>
                  <a:pt x="0" y="0"/>
                </a:moveTo>
                <a:lnTo>
                  <a:pt x="10608507" y="0"/>
                </a:lnTo>
                <a:lnTo>
                  <a:pt x="10608507" y="10568726"/>
                </a:lnTo>
                <a:lnTo>
                  <a:pt x="0" y="105687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7166088" y="567843"/>
            <a:ext cx="10563951" cy="2052613"/>
          </a:xfrm>
          <a:prstGeom prst="rect">
            <a:avLst/>
          </a:prstGeom>
        </p:spPr>
        <p:txBody>
          <a:bodyPr lIns="0" tIns="0" rIns="0" bIns="0" rtlCol="0" anchor="t">
            <a:spAutoFit/>
          </a:bodyPr>
          <a:lstStyle/>
          <a:p>
            <a:pPr marL="0" lvl="0" indent="0" algn="ctr">
              <a:lnSpc>
                <a:spcPts val="7925"/>
              </a:lnSpc>
              <a:spcBef>
                <a:spcPct val="0"/>
              </a:spcBef>
            </a:pPr>
            <a:r>
              <a:rPr lang="vi-VN" sz="7270" spc="109" dirty="0">
                <a:solidFill>
                  <a:srgbClr val="000000"/>
                </a:solidFill>
                <a:latin typeface="Bungee"/>
              </a:rPr>
              <a:t>1.</a:t>
            </a:r>
            <a:r>
              <a:rPr lang="en-US" sz="7270" spc="109" dirty="0">
                <a:solidFill>
                  <a:srgbClr val="000000"/>
                </a:solidFill>
                <a:latin typeface="Bungee"/>
              </a:rPr>
              <a:t>2.</a:t>
            </a:r>
            <a:r>
              <a:rPr lang="vi-VN" sz="7270" spc="109" dirty="0">
                <a:solidFill>
                  <a:srgbClr val="000000"/>
                </a:solidFill>
                <a:latin typeface="Bungee"/>
              </a:rPr>
              <a:t>Phần mềm và công cụ sử dụng</a:t>
            </a:r>
            <a:endParaRPr lang="en-US" sz="7270" spc="109" dirty="0">
              <a:solidFill>
                <a:srgbClr val="000000"/>
              </a:solidFill>
              <a:latin typeface="Bungee"/>
            </a:endParaRPr>
          </a:p>
        </p:txBody>
      </p:sp>
      <p:sp>
        <p:nvSpPr>
          <p:cNvPr id="6" name="TextBox 6"/>
          <p:cNvSpPr txBox="1"/>
          <p:nvPr/>
        </p:nvSpPr>
        <p:spPr>
          <a:xfrm>
            <a:off x="10089875" y="2649136"/>
            <a:ext cx="11125854" cy="530466"/>
          </a:xfrm>
          <a:prstGeom prst="rect">
            <a:avLst/>
          </a:prstGeom>
        </p:spPr>
        <p:txBody>
          <a:bodyPr lIns="0" tIns="0" rIns="0" bIns="0" rtlCol="0" anchor="t">
            <a:spAutoFit/>
          </a:bodyPr>
          <a:lstStyle/>
          <a:p>
            <a:pPr marL="0" lvl="1" indent="0" algn="l">
              <a:lnSpc>
                <a:spcPts val="4354"/>
              </a:lnSpc>
              <a:spcBef>
                <a:spcPct val="0"/>
              </a:spcBef>
            </a:pPr>
            <a:r>
              <a:rPr lang="vi-VN" sz="3500" spc="66" dirty="0">
                <a:solidFill>
                  <a:srgbClr val="000000"/>
                </a:solidFill>
                <a:latin typeface="Muli Regular"/>
              </a:rPr>
              <a:t>Công nghệ sử dụng</a:t>
            </a:r>
          </a:p>
        </p:txBody>
      </p:sp>
      <p:sp>
        <p:nvSpPr>
          <p:cNvPr id="7" name="Freeform 2">
            <a:extLst>
              <a:ext uri="{FF2B5EF4-FFF2-40B4-BE49-F238E27FC236}">
                <a16:creationId xmlns:a16="http://schemas.microsoft.com/office/drawing/2014/main" id="{B68022C9-3486-405B-B724-B20247837C67}"/>
              </a:ext>
            </a:extLst>
          </p:cNvPr>
          <p:cNvSpPr/>
          <p:nvPr/>
        </p:nvSpPr>
        <p:spPr>
          <a:xfrm>
            <a:off x="6333613" y="3376269"/>
            <a:ext cx="3451126" cy="1964227"/>
          </a:xfrm>
          <a:custGeom>
            <a:avLst/>
            <a:gdLst/>
            <a:ahLst/>
            <a:cxnLst/>
            <a:rect l="l" t="t" r="r" b="b"/>
            <a:pathLst>
              <a:path w="3451126" h="1964227">
                <a:moveTo>
                  <a:pt x="0" y="0"/>
                </a:moveTo>
                <a:lnTo>
                  <a:pt x="3451126" y="0"/>
                </a:lnTo>
                <a:lnTo>
                  <a:pt x="3451126" y="1964227"/>
                </a:lnTo>
                <a:lnTo>
                  <a:pt x="0" y="1964227"/>
                </a:lnTo>
                <a:lnTo>
                  <a:pt x="0" y="0"/>
                </a:lnTo>
                <a:close/>
              </a:path>
            </a:pathLst>
          </a:custGeom>
          <a:blipFill>
            <a:blip r:embed="rId8"/>
            <a:stretch>
              <a:fillRect/>
            </a:stretch>
          </a:blipFill>
        </p:spPr>
      </p:sp>
      <p:sp>
        <p:nvSpPr>
          <p:cNvPr id="9" name="Freeform 8">
            <a:extLst>
              <a:ext uri="{FF2B5EF4-FFF2-40B4-BE49-F238E27FC236}">
                <a16:creationId xmlns:a16="http://schemas.microsoft.com/office/drawing/2014/main" id="{F19BAD39-3F86-438F-AED8-CF23AD04A968}"/>
              </a:ext>
            </a:extLst>
          </p:cNvPr>
          <p:cNvSpPr/>
          <p:nvPr/>
        </p:nvSpPr>
        <p:spPr>
          <a:xfrm>
            <a:off x="14587966" y="3507176"/>
            <a:ext cx="3068415" cy="1702410"/>
          </a:xfrm>
          <a:custGeom>
            <a:avLst/>
            <a:gdLst/>
            <a:ahLst/>
            <a:cxnLst/>
            <a:rect l="l" t="t" r="r" b="b"/>
            <a:pathLst>
              <a:path w="3068415" h="1702410">
                <a:moveTo>
                  <a:pt x="0" y="0"/>
                </a:moveTo>
                <a:lnTo>
                  <a:pt x="3068415" y="0"/>
                </a:lnTo>
                <a:lnTo>
                  <a:pt x="3068415" y="1702410"/>
                </a:lnTo>
                <a:lnTo>
                  <a:pt x="0" y="1702410"/>
                </a:lnTo>
                <a:lnTo>
                  <a:pt x="0" y="0"/>
                </a:lnTo>
                <a:close/>
              </a:path>
            </a:pathLst>
          </a:custGeom>
          <a:blipFill>
            <a:blip r:embed="rId9"/>
            <a:stretch>
              <a:fillRect/>
            </a:stretch>
          </a:blipFill>
        </p:spPr>
      </p:sp>
      <p:sp>
        <p:nvSpPr>
          <p:cNvPr id="10" name="Freeform 4">
            <a:extLst>
              <a:ext uri="{FF2B5EF4-FFF2-40B4-BE49-F238E27FC236}">
                <a16:creationId xmlns:a16="http://schemas.microsoft.com/office/drawing/2014/main" id="{0CFA3979-2A9B-461D-B0D8-515A413688D6}"/>
              </a:ext>
            </a:extLst>
          </p:cNvPr>
          <p:cNvSpPr/>
          <p:nvPr/>
        </p:nvSpPr>
        <p:spPr>
          <a:xfrm>
            <a:off x="4849002" y="7157558"/>
            <a:ext cx="2393965" cy="2167417"/>
          </a:xfrm>
          <a:custGeom>
            <a:avLst/>
            <a:gdLst/>
            <a:ahLst/>
            <a:cxnLst/>
            <a:rect l="l" t="t" r="r" b="b"/>
            <a:pathLst>
              <a:path w="2393965" h="2167417">
                <a:moveTo>
                  <a:pt x="0" y="0"/>
                </a:moveTo>
                <a:lnTo>
                  <a:pt x="2393964" y="0"/>
                </a:lnTo>
                <a:lnTo>
                  <a:pt x="2393964" y="2167417"/>
                </a:lnTo>
                <a:lnTo>
                  <a:pt x="0" y="2167417"/>
                </a:lnTo>
                <a:lnTo>
                  <a:pt x="0" y="0"/>
                </a:lnTo>
                <a:close/>
              </a:path>
            </a:pathLst>
          </a:custGeom>
          <a:blipFill>
            <a:blip r:embed="rId10"/>
            <a:stretch>
              <a:fillRect t="-5226" b="-5226"/>
            </a:stretch>
          </a:blipFill>
        </p:spPr>
      </p:sp>
      <p:sp>
        <p:nvSpPr>
          <p:cNvPr id="11" name="Freeform 5">
            <a:extLst>
              <a:ext uri="{FF2B5EF4-FFF2-40B4-BE49-F238E27FC236}">
                <a16:creationId xmlns:a16="http://schemas.microsoft.com/office/drawing/2014/main" id="{812F5C61-1035-424F-B84D-B09E26E02E60}"/>
              </a:ext>
            </a:extLst>
          </p:cNvPr>
          <p:cNvSpPr/>
          <p:nvPr/>
        </p:nvSpPr>
        <p:spPr>
          <a:xfrm>
            <a:off x="8676693" y="7157558"/>
            <a:ext cx="2167417" cy="2167417"/>
          </a:xfrm>
          <a:custGeom>
            <a:avLst/>
            <a:gdLst/>
            <a:ahLst/>
            <a:cxnLst/>
            <a:rect l="l" t="t" r="r" b="b"/>
            <a:pathLst>
              <a:path w="2167417" h="2167417">
                <a:moveTo>
                  <a:pt x="0" y="0"/>
                </a:moveTo>
                <a:lnTo>
                  <a:pt x="2167416" y="0"/>
                </a:lnTo>
                <a:lnTo>
                  <a:pt x="2167416" y="2167417"/>
                </a:lnTo>
                <a:lnTo>
                  <a:pt x="0" y="2167417"/>
                </a:lnTo>
                <a:lnTo>
                  <a:pt x="0" y="0"/>
                </a:lnTo>
                <a:close/>
              </a:path>
            </a:pathLst>
          </a:custGeom>
          <a:blipFill>
            <a:blip r:embed="rId11"/>
            <a:stretch>
              <a:fillRect/>
            </a:stretch>
          </a:blipFill>
        </p:spPr>
      </p:sp>
      <p:sp>
        <p:nvSpPr>
          <p:cNvPr id="12" name="Freeform 6">
            <a:extLst>
              <a:ext uri="{FF2B5EF4-FFF2-40B4-BE49-F238E27FC236}">
                <a16:creationId xmlns:a16="http://schemas.microsoft.com/office/drawing/2014/main" id="{0C27623D-8672-41F4-8720-1BC909260FB0}"/>
              </a:ext>
            </a:extLst>
          </p:cNvPr>
          <p:cNvSpPr/>
          <p:nvPr/>
        </p:nvSpPr>
        <p:spPr>
          <a:xfrm>
            <a:off x="11506200" y="7160256"/>
            <a:ext cx="3285465" cy="1839860"/>
          </a:xfrm>
          <a:custGeom>
            <a:avLst/>
            <a:gdLst/>
            <a:ahLst/>
            <a:cxnLst/>
            <a:rect l="l" t="t" r="r" b="b"/>
            <a:pathLst>
              <a:path w="3285465" h="1839860">
                <a:moveTo>
                  <a:pt x="0" y="0"/>
                </a:moveTo>
                <a:lnTo>
                  <a:pt x="3285465" y="0"/>
                </a:lnTo>
                <a:lnTo>
                  <a:pt x="3285465" y="1839861"/>
                </a:lnTo>
                <a:lnTo>
                  <a:pt x="0" y="1839861"/>
                </a:lnTo>
                <a:lnTo>
                  <a:pt x="0" y="0"/>
                </a:lnTo>
                <a:close/>
              </a:path>
            </a:pathLst>
          </a:custGeom>
          <a:blipFill>
            <a:blip r:embed="rId12"/>
            <a:stretch>
              <a:fillRect/>
            </a:stretch>
          </a:blipFill>
        </p:spPr>
      </p:sp>
      <p:sp>
        <p:nvSpPr>
          <p:cNvPr id="13" name="Freeform 7">
            <a:extLst>
              <a:ext uri="{FF2B5EF4-FFF2-40B4-BE49-F238E27FC236}">
                <a16:creationId xmlns:a16="http://schemas.microsoft.com/office/drawing/2014/main" id="{EB535955-33FC-42D1-AEE3-0FEDCB4AC5A2}"/>
              </a:ext>
            </a:extLst>
          </p:cNvPr>
          <p:cNvSpPr/>
          <p:nvPr/>
        </p:nvSpPr>
        <p:spPr>
          <a:xfrm>
            <a:off x="14425342" y="7157558"/>
            <a:ext cx="3840887" cy="1995266"/>
          </a:xfrm>
          <a:custGeom>
            <a:avLst/>
            <a:gdLst/>
            <a:ahLst/>
            <a:cxnLst/>
            <a:rect l="l" t="t" r="r" b="b"/>
            <a:pathLst>
              <a:path w="3840887" h="1995266">
                <a:moveTo>
                  <a:pt x="0" y="0"/>
                </a:moveTo>
                <a:lnTo>
                  <a:pt x="3840887" y="0"/>
                </a:lnTo>
                <a:lnTo>
                  <a:pt x="3840887" y="1995266"/>
                </a:lnTo>
                <a:lnTo>
                  <a:pt x="0" y="1995266"/>
                </a:lnTo>
                <a:lnTo>
                  <a:pt x="0" y="0"/>
                </a:lnTo>
                <a:close/>
              </a:path>
            </a:pathLst>
          </a:custGeom>
          <a:blipFill>
            <a:blip r:embed="rId13"/>
            <a:stretch>
              <a:fillRect/>
            </a:stretch>
          </a:blipFill>
        </p:spPr>
      </p:sp>
      <p:pic>
        <p:nvPicPr>
          <p:cNvPr id="14" name="Google Shape;574;g24ec29f9ea5_0_33">
            <a:extLst>
              <a:ext uri="{FF2B5EF4-FFF2-40B4-BE49-F238E27FC236}">
                <a16:creationId xmlns:a16="http://schemas.microsoft.com/office/drawing/2014/main" id="{98E73C8D-6374-F777-DC16-405580BF63C2}"/>
              </a:ext>
            </a:extLst>
          </p:cNvPr>
          <p:cNvPicPr preferRelativeResize="0"/>
          <p:nvPr/>
        </p:nvPicPr>
        <p:blipFill>
          <a:blip r:embed="rId14">
            <a:alphaModFix/>
          </a:blip>
          <a:stretch>
            <a:fillRect/>
          </a:stretch>
        </p:blipFill>
        <p:spPr>
          <a:xfrm>
            <a:off x="11216348" y="3254444"/>
            <a:ext cx="2207869" cy="2207875"/>
          </a:xfrm>
          <a:prstGeom prst="rect">
            <a:avLst/>
          </a:prstGeom>
          <a:noFill/>
          <a:ln>
            <a:noFill/>
          </a:ln>
        </p:spPr>
      </p:pic>
      <p:sp>
        <p:nvSpPr>
          <p:cNvPr id="15" name="TextBox 6">
            <a:extLst>
              <a:ext uri="{FF2B5EF4-FFF2-40B4-BE49-F238E27FC236}">
                <a16:creationId xmlns:a16="http://schemas.microsoft.com/office/drawing/2014/main" id="{1B254409-AB69-4331-216B-4A7EC3DEA7CB}"/>
              </a:ext>
            </a:extLst>
          </p:cNvPr>
          <p:cNvSpPr txBox="1"/>
          <p:nvPr/>
        </p:nvSpPr>
        <p:spPr>
          <a:xfrm>
            <a:off x="10210800" y="5936561"/>
            <a:ext cx="11125854" cy="530466"/>
          </a:xfrm>
          <a:prstGeom prst="rect">
            <a:avLst/>
          </a:prstGeom>
        </p:spPr>
        <p:txBody>
          <a:bodyPr lIns="0" tIns="0" rIns="0" bIns="0" rtlCol="0" anchor="t">
            <a:spAutoFit/>
          </a:bodyPr>
          <a:lstStyle/>
          <a:p>
            <a:pPr marL="0" lvl="1" indent="0" algn="l">
              <a:lnSpc>
                <a:spcPts val="4354"/>
              </a:lnSpc>
              <a:spcBef>
                <a:spcPct val="0"/>
              </a:spcBef>
            </a:pPr>
            <a:r>
              <a:rPr lang="vi-VN" sz="3500" spc="66" dirty="0">
                <a:solidFill>
                  <a:srgbClr val="000000"/>
                </a:solidFill>
                <a:latin typeface="Muli Regular"/>
              </a:rPr>
              <a:t>Công </a:t>
            </a:r>
            <a:r>
              <a:rPr lang="en-US" sz="3500" spc="66" dirty="0" err="1">
                <a:solidFill>
                  <a:srgbClr val="000000"/>
                </a:solidFill>
                <a:latin typeface="Muli Regular"/>
              </a:rPr>
              <a:t>cụ</a:t>
            </a:r>
            <a:r>
              <a:rPr lang="vi-VN" sz="3500" spc="66" dirty="0">
                <a:solidFill>
                  <a:srgbClr val="000000"/>
                </a:solidFill>
                <a:latin typeface="Muli Regular"/>
              </a:rPr>
              <a:t> sử dụng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500"/>
                                        <p:tgtEl>
                                          <p:spTgt spid="6"/>
                                        </p:tgtEl>
                                      </p:cBhvr>
                                    </p:animEffect>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anim calcmode="lin" valueType="num">
                                      <p:cBhvr>
                                        <p:cTn id="19" dur="500" fill="hold"/>
                                        <p:tgtEl>
                                          <p:spTgt spid="7"/>
                                        </p:tgtEl>
                                        <p:attrNameLst>
                                          <p:attrName>ppt_x</p:attrName>
                                        </p:attrNameLst>
                                      </p:cBhvr>
                                      <p:tavLst>
                                        <p:tav tm="0">
                                          <p:val>
                                            <p:strVal val="#ppt_x"/>
                                          </p:val>
                                        </p:tav>
                                        <p:tav tm="100000">
                                          <p:val>
                                            <p:strVal val="#ppt_x"/>
                                          </p:val>
                                        </p:tav>
                                      </p:tavLst>
                                    </p:anim>
                                    <p:anim calcmode="lin" valueType="num">
                                      <p:cBhvr>
                                        <p:cTn id="20" dur="50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42"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anim calcmode="lin" valueType="num">
                                      <p:cBhvr>
                                        <p:cTn id="31" dur="500" fill="hold"/>
                                        <p:tgtEl>
                                          <p:spTgt spid="9"/>
                                        </p:tgtEl>
                                        <p:attrNameLst>
                                          <p:attrName>ppt_x</p:attrName>
                                        </p:attrNameLst>
                                      </p:cBhvr>
                                      <p:tavLst>
                                        <p:tav tm="0">
                                          <p:val>
                                            <p:strVal val="#ppt_x"/>
                                          </p:val>
                                        </p:tav>
                                        <p:tav tm="100000">
                                          <p:val>
                                            <p:strVal val="#ppt_x"/>
                                          </p:val>
                                        </p:tav>
                                      </p:tavLst>
                                    </p:anim>
                                    <p:anim calcmode="lin" valueType="num">
                                      <p:cBhvr>
                                        <p:cTn id="32"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circle(in)">
                                      <p:cBhvr>
                                        <p:cTn id="37" dur="500"/>
                                        <p:tgtEl>
                                          <p:spTgt spid="15"/>
                                        </p:tgtEl>
                                      </p:cBhvr>
                                    </p:animEffect>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anim calcmode="lin" valueType="num">
                                      <p:cBhvr>
                                        <p:cTn id="42" dur="500" fill="hold"/>
                                        <p:tgtEl>
                                          <p:spTgt spid="10"/>
                                        </p:tgtEl>
                                        <p:attrNameLst>
                                          <p:attrName>ppt_x</p:attrName>
                                        </p:attrNameLst>
                                      </p:cBhvr>
                                      <p:tavLst>
                                        <p:tav tm="0">
                                          <p:val>
                                            <p:strVal val="#ppt_x"/>
                                          </p:val>
                                        </p:tav>
                                        <p:tav tm="100000">
                                          <p:val>
                                            <p:strVal val="#ppt_x"/>
                                          </p:val>
                                        </p:tav>
                                      </p:tavLst>
                                    </p:anim>
                                    <p:anim calcmode="lin" valueType="num">
                                      <p:cBhvr>
                                        <p:cTn id="43" dur="500" fill="hold"/>
                                        <p:tgtEl>
                                          <p:spTgt spid="10"/>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42"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anim calcmode="lin" valueType="num">
                                      <p:cBhvr>
                                        <p:cTn id="48" dur="500" fill="hold"/>
                                        <p:tgtEl>
                                          <p:spTgt spid="11"/>
                                        </p:tgtEl>
                                        <p:attrNameLst>
                                          <p:attrName>ppt_x</p:attrName>
                                        </p:attrNameLst>
                                      </p:cBhvr>
                                      <p:tavLst>
                                        <p:tav tm="0">
                                          <p:val>
                                            <p:strVal val="#ppt_x"/>
                                          </p:val>
                                        </p:tav>
                                        <p:tav tm="100000">
                                          <p:val>
                                            <p:strVal val="#ppt_x"/>
                                          </p:val>
                                        </p:tav>
                                      </p:tavLst>
                                    </p:anim>
                                    <p:anim calcmode="lin" valueType="num">
                                      <p:cBhvr>
                                        <p:cTn id="49" dur="500" fill="hold"/>
                                        <p:tgtEl>
                                          <p:spTgt spid="11"/>
                                        </p:tgtEl>
                                        <p:attrNameLst>
                                          <p:attrName>ppt_y</p:attrName>
                                        </p:attrNameLst>
                                      </p:cBhvr>
                                      <p:tavLst>
                                        <p:tav tm="0">
                                          <p:val>
                                            <p:strVal val="#ppt_y+.1"/>
                                          </p:val>
                                        </p:tav>
                                        <p:tav tm="100000">
                                          <p:val>
                                            <p:strVal val="#ppt_y"/>
                                          </p:val>
                                        </p:tav>
                                      </p:tavLst>
                                    </p:anim>
                                  </p:childTnLst>
                                </p:cTn>
                              </p:par>
                            </p:childTnLst>
                          </p:cTn>
                        </p:par>
                        <p:par>
                          <p:cTn id="50" fill="hold">
                            <p:stCondLst>
                              <p:cond delay="1500"/>
                            </p:stCondLst>
                            <p:childTnLst>
                              <p:par>
                                <p:cTn id="51" presetID="42" presetClass="entr" presetSubtype="0" fill="hold"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anim calcmode="lin" valueType="num">
                                      <p:cBhvr>
                                        <p:cTn id="54" dur="500" fill="hold"/>
                                        <p:tgtEl>
                                          <p:spTgt spid="12"/>
                                        </p:tgtEl>
                                        <p:attrNameLst>
                                          <p:attrName>ppt_x</p:attrName>
                                        </p:attrNameLst>
                                      </p:cBhvr>
                                      <p:tavLst>
                                        <p:tav tm="0">
                                          <p:val>
                                            <p:strVal val="#ppt_x"/>
                                          </p:val>
                                        </p:tav>
                                        <p:tav tm="100000">
                                          <p:val>
                                            <p:strVal val="#ppt_x"/>
                                          </p:val>
                                        </p:tav>
                                      </p:tavLst>
                                    </p:anim>
                                    <p:anim calcmode="lin" valueType="num">
                                      <p:cBhvr>
                                        <p:cTn id="55" dur="500" fill="hold"/>
                                        <p:tgtEl>
                                          <p:spTgt spid="12"/>
                                        </p:tgtEl>
                                        <p:attrNameLst>
                                          <p:attrName>ppt_y</p:attrName>
                                        </p:attrNameLst>
                                      </p:cBhvr>
                                      <p:tavLst>
                                        <p:tav tm="0">
                                          <p:val>
                                            <p:strVal val="#ppt_y+.1"/>
                                          </p:val>
                                        </p:tav>
                                        <p:tav tm="100000">
                                          <p:val>
                                            <p:strVal val="#ppt_y"/>
                                          </p:val>
                                        </p:tav>
                                      </p:tavLst>
                                    </p:anim>
                                  </p:childTnLst>
                                </p:cTn>
                              </p:par>
                            </p:childTnLst>
                          </p:cTn>
                        </p:par>
                        <p:par>
                          <p:cTn id="56" fill="hold">
                            <p:stCondLst>
                              <p:cond delay="2000"/>
                            </p:stCondLst>
                            <p:childTnLst>
                              <p:par>
                                <p:cTn id="57" presetID="42" presetClass="entr" presetSubtype="0" fill="hold"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anim calcmode="lin" valueType="num">
                                      <p:cBhvr>
                                        <p:cTn id="60" dur="500" fill="hold"/>
                                        <p:tgtEl>
                                          <p:spTgt spid="13"/>
                                        </p:tgtEl>
                                        <p:attrNameLst>
                                          <p:attrName>ppt_x</p:attrName>
                                        </p:attrNameLst>
                                      </p:cBhvr>
                                      <p:tavLst>
                                        <p:tav tm="0">
                                          <p:val>
                                            <p:strVal val="#ppt_x"/>
                                          </p:val>
                                        </p:tav>
                                        <p:tav tm="100000">
                                          <p:val>
                                            <p:strVal val="#ppt_x"/>
                                          </p:val>
                                        </p:tav>
                                      </p:tavLst>
                                    </p:anim>
                                    <p:anim calcmode="lin" valueType="num">
                                      <p:cBhvr>
                                        <p:cTn id="6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577872" y="604219"/>
            <a:ext cx="16948128" cy="788677"/>
          </a:xfrm>
          <a:prstGeom prst="rect">
            <a:avLst/>
          </a:prstGeom>
        </p:spPr>
        <p:txBody>
          <a:bodyPr wrap="square" lIns="0" tIns="0" rIns="0" bIns="0" rtlCol="0" anchor="t">
            <a:spAutoFit/>
          </a:bodyPr>
          <a:lstStyle/>
          <a:p>
            <a:pPr algn="ctr">
              <a:lnSpc>
                <a:spcPts val="5995"/>
              </a:lnSpc>
            </a:pPr>
            <a:r>
              <a:rPr lang="vi-VN" sz="5500" spc="82">
                <a:solidFill>
                  <a:srgbClr val="000000"/>
                </a:solidFill>
                <a:latin typeface="Rokkitt Black"/>
              </a:rPr>
              <a:t>2.Mục tiêu đề tài</a:t>
            </a:r>
            <a:endParaRPr lang="en-US" sz="5500" spc="82">
              <a:solidFill>
                <a:srgbClr val="000000"/>
              </a:solidFill>
              <a:latin typeface="Rokkitt Black"/>
            </a:endParaRPr>
          </a:p>
        </p:txBody>
      </p:sp>
      <p:sp>
        <p:nvSpPr>
          <p:cNvPr id="13" name="TextBox 13"/>
          <p:cNvSpPr txBox="1"/>
          <p:nvPr/>
        </p:nvSpPr>
        <p:spPr>
          <a:xfrm>
            <a:off x="577872" y="5325700"/>
            <a:ext cx="12299907" cy="2716449"/>
          </a:xfrm>
          <a:prstGeom prst="rect">
            <a:avLst/>
          </a:prstGeom>
        </p:spPr>
        <p:txBody>
          <a:bodyPr lIns="0" tIns="0" rIns="0" bIns="0" rtlCol="0" anchor="t">
            <a:spAutoFit/>
          </a:bodyPr>
          <a:lstStyle/>
          <a:p>
            <a:pPr>
              <a:lnSpc>
                <a:spcPts val="5420"/>
              </a:lnSpc>
            </a:pPr>
            <a:endParaRPr lang="en-US" sz="3899" spc="74">
              <a:solidFill>
                <a:srgbClr val="000000"/>
              </a:solidFill>
              <a:latin typeface="Muli Regular"/>
            </a:endParaRPr>
          </a:p>
          <a:p>
            <a:pPr>
              <a:lnSpc>
                <a:spcPts val="5420"/>
              </a:lnSpc>
            </a:pPr>
            <a:endParaRPr lang="en-US" sz="3899" spc="74">
              <a:solidFill>
                <a:srgbClr val="000000"/>
              </a:solidFill>
              <a:latin typeface="Muli Regular"/>
            </a:endParaRPr>
          </a:p>
          <a:p>
            <a:pPr>
              <a:lnSpc>
                <a:spcPts val="5420"/>
              </a:lnSpc>
            </a:pPr>
            <a:endParaRPr lang="en-US" sz="3899" spc="74">
              <a:solidFill>
                <a:srgbClr val="000000"/>
              </a:solidFill>
              <a:latin typeface="Muli Regular"/>
            </a:endParaRPr>
          </a:p>
          <a:p>
            <a:pPr marL="0" lvl="1" indent="0" algn="l">
              <a:lnSpc>
                <a:spcPts val="5420"/>
              </a:lnSpc>
              <a:spcBef>
                <a:spcPct val="0"/>
              </a:spcBef>
            </a:pPr>
            <a:endParaRPr lang="en-US" sz="3899" spc="74">
              <a:solidFill>
                <a:srgbClr val="000000"/>
              </a:solidFill>
              <a:latin typeface="Muli Regular"/>
            </a:endParaRPr>
          </a:p>
        </p:txBody>
      </p:sp>
      <p:sp>
        <p:nvSpPr>
          <p:cNvPr id="19" name="TextBox 18">
            <a:extLst>
              <a:ext uri="{FF2B5EF4-FFF2-40B4-BE49-F238E27FC236}">
                <a16:creationId xmlns:a16="http://schemas.microsoft.com/office/drawing/2014/main" id="{DF0D17BA-1C39-458D-BBB5-D9D7357B8EF5}"/>
              </a:ext>
            </a:extLst>
          </p:cNvPr>
          <p:cNvSpPr txBox="1"/>
          <p:nvPr/>
        </p:nvSpPr>
        <p:spPr>
          <a:xfrm>
            <a:off x="1203336" y="1453949"/>
            <a:ext cx="15697200" cy="5555367"/>
          </a:xfrm>
          <a:prstGeom prst="rect">
            <a:avLst/>
          </a:prstGeom>
          <a:noFill/>
        </p:spPr>
        <p:txBody>
          <a:bodyPr wrap="square" rtlCol="0">
            <a:spAutoFit/>
          </a:bodyPr>
          <a:lstStyle/>
          <a:p>
            <a:pPr marL="342900" marR="210820" lvl="0" indent="-342900" algn="just">
              <a:lnSpc>
                <a:spcPct val="150000"/>
              </a:lnSpc>
              <a:spcBef>
                <a:spcPts val="600"/>
              </a:spcBef>
              <a:buClr>
                <a:srgbClr val="050505"/>
              </a:buClr>
              <a:buFont typeface="Times New Roman" panose="02020603050405020304" pitchFamily="18" charset="0"/>
              <a:buChar char="-"/>
            </a:pPr>
            <a:r>
              <a:rPr lang="vi-VN" sz="2400" dirty="0">
                <a:solidFill>
                  <a:srgbClr val="050505"/>
                </a:solidFill>
                <a:latin typeface="Muli Regular" panose="020B0604020202020204" charset="0"/>
                <a:ea typeface="Calibri" panose="020F0502020204030204" pitchFamily="34" charset="0"/>
                <a:cs typeface="Times New Roman" panose="02020603050405020304" pitchFamily="18" charset="0"/>
              </a:rPr>
              <a:t>Đề tài giúp chúng em </a:t>
            </a:r>
            <a:r>
              <a:rPr lang="en-US" sz="2400" dirty="0" err="1">
                <a:solidFill>
                  <a:srgbClr val="050505"/>
                </a:solidFill>
                <a:latin typeface="Muli Regular" panose="020B0604020202020204" charset="0"/>
                <a:ea typeface="Calibri" panose="020F0502020204030204" pitchFamily="34" charset="0"/>
                <a:cs typeface="Times New Roman" panose="02020603050405020304" pitchFamily="18" charset="0"/>
              </a:rPr>
              <a:t>ôn</a:t>
            </a:r>
            <a:r>
              <a:rPr lang="vi-VN" sz="2400" dirty="0">
                <a:solidFill>
                  <a:srgbClr val="050505"/>
                </a:solidFill>
                <a:latin typeface="Muli Regular" panose="020B0604020202020204" charset="0"/>
                <a:ea typeface="Calibri" panose="020F0502020204030204" pitchFamily="34" charset="0"/>
                <a:cs typeface="Times New Roman" panose="02020603050405020304" pitchFamily="18" charset="0"/>
              </a:rPr>
              <a:t> lại các </a:t>
            </a:r>
            <a:r>
              <a:rPr lang="en-US" sz="2400" dirty="0" err="1">
                <a:solidFill>
                  <a:srgbClr val="050505"/>
                </a:solidFill>
                <a:latin typeface="Muli Regular" panose="020B0604020202020204" charset="0"/>
                <a:ea typeface="Calibri" panose="020F0502020204030204" pitchFamily="34" charset="0"/>
                <a:cs typeface="Times New Roman" panose="02020603050405020304" pitchFamily="18" charset="0"/>
              </a:rPr>
              <a:t>kiến</a:t>
            </a:r>
            <a:r>
              <a:rPr lang="en-US" sz="2400" dirty="0">
                <a:solidFill>
                  <a:srgbClr val="050505"/>
                </a:solidFill>
                <a:latin typeface="Muli Regular" panose="020B0604020202020204" charset="0"/>
                <a:ea typeface="Calibri" panose="020F0502020204030204" pitchFamily="34" charset="0"/>
                <a:cs typeface="Times New Roman" panose="02020603050405020304" pitchFamily="18" charset="0"/>
              </a:rPr>
              <a:t> </a:t>
            </a:r>
            <a:r>
              <a:rPr lang="en-US" sz="2400" dirty="0" err="1">
                <a:solidFill>
                  <a:srgbClr val="050505"/>
                </a:solidFill>
                <a:latin typeface="Muli Regular" panose="020B0604020202020204" charset="0"/>
                <a:ea typeface="Calibri" panose="020F0502020204030204" pitchFamily="34" charset="0"/>
                <a:cs typeface="Times New Roman" panose="02020603050405020304" pitchFamily="18" charset="0"/>
              </a:rPr>
              <a:t>thức</a:t>
            </a:r>
            <a:r>
              <a:rPr lang="en-US" sz="2400" dirty="0">
                <a:solidFill>
                  <a:srgbClr val="050505"/>
                </a:solidFill>
                <a:latin typeface="Muli Regular" panose="020B0604020202020204" charset="0"/>
                <a:ea typeface="Calibri" panose="020F0502020204030204" pitchFamily="34" charset="0"/>
                <a:cs typeface="Times New Roman" panose="02020603050405020304" pitchFamily="18" charset="0"/>
              </a:rPr>
              <a:t> </a:t>
            </a:r>
            <a:r>
              <a:rPr lang="en-US" sz="2400" dirty="0" err="1">
                <a:solidFill>
                  <a:srgbClr val="050505"/>
                </a:solidFill>
                <a:latin typeface="Muli Regular" panose="020B0604020202020204" charset="0"/>
                <a:ea typeface="Calibri" panose="020F0502020204030204" pitchFamily="34" charset="0"/>
                <a:cs typeface="Times New Roman" panose="02020603050405020304" pitchFamily="18" charset="0"/>
              </a:rPr>
              <a:t>về</a:t>
            </a:r>
            <a:r>
              <a:rPr lang="en-US" sz="2400" dirty="0">
                <a:solidFill>
                  <a:srgbClr val="050505"/>
                </a:solidFill>
                <a:latin typeface="Muli Regular" panose="020B0604020202020204" charset="0"/>
                <a:ea typeface="Calibri" panose="020F0502020204030204" pitchFamily="34" charset="0"/>
                <a:cs typeface="Times New Roman" panose="02020603050405020304" pitchFamily="18" charset="0"/>
              </a:rPr>
              <a:t> </a:t>
            </a:r>
            <a:r>
              <a:rPr lang="vi-VN" sz="2400" dirty="0">
                <a:solidFill>
                  <a:srgbClr val="050505"/>
                </a:solidFill>
                <a:latin typeface="Muli Regular" panose="020B0604020202020204" charset="0"/>
                <a:ea typeface="Calibri" panose="020F0502020204030204" pitchFamily="34" charset="0"/>
                <a:cs typeface="Times New Roman" panose="02020603050405020304" pitchFamily="18" charset="0"/>
              </a:rPr>
              <a:t>HTML, CSS, JavaScript, C#</a:t>
            </a:r>
          </a:p>
          <a:p>
            <a:pPr marL="342900" marR="210820" lvl="0" indent="-342900" algn="just">
              <a:lnSpc>
                <a:spcPct val="150000"/>
              </a:lnSpc>
              <a:spcBef>
                <a:spcPts val="600"/>
              </a:spcBef>
              <a:buClr>
                <a:srgbClr val="050505"/>
              </a:buClr>
              <a:buFont typeface="Times New Roman" panose="02020603050405020304" pitchFamily="18" charset="0"/>
              <a:buChar char="-"/>
            </a:pPr>
            <a:r>
              <a:rPr lang="vi-VN" sz="2400" dirty="0">
                <a:solidFill>
                  <a:srgbClr val="050505"/>
                </a:solidFill>
                <a:latin typeface="Muli Regular" panose="020B0604020202020204" charset="0"/>
                <a:ea typeface="Calibri" panose="020F0502020204030204" pitchFamily="34" charset="0"/>
                <a:cs typeface="Times New Roman" panose="02020603050405020304" pitchFamily="18" charset="0"/>
              </a:rPr>
              <a:t>Đề tài giúp sinh viên vận dụng các kiến thức về ReactJs và ASP.NET để xây dựng ứng dụng web quản lý NCKH sinh viên.</a:t>
            </a:r>
          </a:p>
          <a:p>
            <a:pPr marL="342900" marR="210820" lvl="0" indent="-342900" algn="just">
              <a:lnSpc>
                <a:spcPct val="150000"/>
              </a:lnSpc>
              <a:spcBef>
                <a:spcPts val="600"/>
              </a:spcBef>
              <a:buClr>
                <a:srgbClr val="050505"/>
              </a:buClr>
              <a:buFont typeface="Times New Roman" panose="02020603050405020304" pitchFamily="18" charset="0"/>
              <a:buChar char="-"/>
            </a:pPr>
            <a:r>
              <a:rPr lang="vi-VN" sz="2400" dirty="0">
                <a:solidFill>
                  <a:srgbClr val="050505"/>
                </a:solidFill>
                <a:latin typeface="Muli Regular" panose="020B0604020202020204" charset="0"/>
                <a:ea typeface="Calibri" panose="020F0502020204030204" pitchFamily="34" charset="0"/>
                <a:cs typeface="Times New Roman" panose="02020603050405020304" pitchFamily="18" charset="0"/>
              </a:rPr>
              <a:t>Nâng cao kĩ năng cá nhân: Kĩ năng đọc tài liệu tiếng Anh, ebook, học tiếng Anh và phát triễn kĩ năng làm việc nhóm.</a:t>
            </a:r>
          </a:p>
          <a:p>
            <a:pPr marL="342900" marR="210820" lvl="0" indent="-342900" algn="just">
              <a:lnSpc>
                <a:spcPct val="150000"/>
              </a:lnSpc>
              <a:spcBef>
                <a:spcPts val="600"/>
              </a:spcBef>
              <a:buClr>
                <a:srgbClr val="050505"/>
              </a:buClr>
              <a:buFont typeface="Times New Roman" panose="02020603050405020304" pitchFamily="18" charset="0"/>
              <a:buChar char="-"/>
            </a:pPr>
            <a:r>
              <a:rPr lang="vi-VN" sz="2400" dirty="0">
                <a:solidFill>
                  <a:srgbClr val="050505"/>
                </a:solidFill>
                <a:latin typeface="Muli Regular" panose="020B0604020202020204" charset="0"/>
                <a:ea typeface="Calibri" panose="020F0502020204030204" pitchFamily="34" charset="0"/>
                <a:cs typeface="Times New Roman" panose="02020603050405020304" pitchFamily="18" charset="0"/>
              </a:rPr>
              <a:t>Cũng như củng cố lại các kiến thức đã học từ môn Phát triển ứng dụng Web nâng cao, chúng em sử dụng các công nghệ đã học để xây dựng ứng dụng quản lý nghiên cứu khoa học sinh viên</a:t>
            </a:r>
          </a:p>
          <a:p>
            <a:pPr marL="342900" marR="210820" lvl="0" indent="-342900" algn="just">
              <a:lnSpc>
                <a:spcPct val="150000"/>
              </a:lnSpc>
              <a:spcBef>
                <a:spcPts val="600"/>
              </a:spcBef>
              <a:buClr>
                <a:srgbClr val="050505"/>
              </a:buClr>
              <a:buFont typeface="Times New Roman" panose="02020603050405020304" pitchFamily="18" charset="0"/>
              <a:buChar char="-"/>
            </a:pPr>
            <a:r>
              <a:rPr lang="en-US" sz="2400" dirty="0" err="1">
                <a:solidFill>
                  <a:srgbClr val="050505"/>
                </a:solidFill>
                <a:latin typeface="Muli Regular" panose="020B0604020202020204" charset="0"/>
                <a:ea typeface="Calibri" panose="020F0502020204030204" pitchFamily="34" charset="0"/>
                <a:cs typeface="Times New Roman" panose="02020603050405020304" pitchFamily="18" charset="0"/>
              </a:rPr>
              <a:t>Xây</a:t>
            </a:r>
            <a:r>
              <a:rPr lang="en-US" sz="2400" dirty="0">
                <a:solidFill>
                  <a:srgbClr val="050505"/>
                </a:solidFill>
                <a:latin typeface="Muli Regular" panose="020B0604020202020204" charset="0"/>
                <a:ea typeface="Calibri" panose="020F0502020204030204" pitchFamily="34" charset="0"/>
                <a:cs typeface="Times New Roman" panose="02020603050405020304" pitchFamily="18" charset="0"/>
              </a:rPr>
              <a:t> </a:t>
            </a:r>
            <a:r>
              <a:rPr lang="en-US" sz="2400" dirty="0" err="1">
                <a:solidFill>
                  <a:srgbClr val="050505"/>
                </a:solidFill>
                <a:latin typeface="Muli Regular" panose="020B0604020202020204" charset="0"/>
                <a:ea typeface="Calibri" panose="020F0502020204030204" pitchFamily="34" charset="0"/>
                <a:cs typeface="Times New Roman" panose="02020603050405020304" pitchFamily="18" charset="0"/>
              </a:rPr>
              <a:t>dựng</a:t>
            </a:r>
            <a:r>
              <a:rPr lang="en-US" sz="2400" dirty="0">
                <a:solidFill>
                  <a:srgbClr val="050505"/>
                </a:solidFill>
                <a:latin typeface="Muli Regular" panose="020B0604020202020204" charset="0"/>
                <a:ea typeface="Calibri" panose="020F0502020204030204" pitchFamily="34" charset="0"/>
                <a:cs typeface="Times New Roman" panose="02020603050405020304" pitchFamily="18" charset="0"/>
              </a:rPr>
              <a:t> ứ</a:t>
            </a:r>
            <a:r>
              <a:rPr lang="vi-VN" sz="2400" dirty="0">
                <a:solidFill>
                  <a:srgbClr val="050505"/>
                </a:solidFill>
                <a:latin typeface="Muli Regular" panose="020B0604020202020204" charset="0"/>
                <a:ea typeface="Calibri" panose="020F0502020204030204" pitchFamily="34" charset="0"/>
                <a:cs typeface="Times New Roman" panose="02020603050405020304" pitchFamily="18" charset="0"/>
              </a:rPr>
              <a:t>ng dụng có thể quản lý các đề tài nghiên cứu khoa học của sinh viên bao gồm các chức năng như: tìm kiếm đề tài, đăng ký đề tài, …</a:t>
            </a:r>
          </a:p>
          <a:p>
            <a:endParaRPr lang="en-US" sz="1200" dirty="0"/>
          </a:p>
        </p:txBody>
      </p:sp>
      <p:sp>
        <p:nvSpPr>
          <p:cNvPr id="20" name="Freeform 4">
            <a:extLst>
              <a:ext uri="{FF2B5EF4-FFF2-40B4-BE49-F238E27FC236}">
                <a16:creationId xmlns:a16="http://schemas.microsoft.com/office/drawing/2014/main" id="{7C5E503E-1585-43B0-9328-6F1CBABFC204}"/>
              </a:ext>
            </a:extLst>
          </p:cNvPr>
          <p:cNvSpPr/>
          <p:nvPr/>
        </p:nvSpPr>
        <p:spPr>
          <a:xfrm rot="-963533">
            <a:off x="6137757" y="5364533"/>
            <a:ext cx="10608508" cy="10568726"/>
          </a:xfrm>
          <a:custGeom>
            <a:avLst/>
            <a:gdLst/>
            <a:ahLst/>
            <a:cxnLst/>
            <a:rect l="l" t="t" r="r" b="b"/>
            <a:pathLst>
              <a:path w="10608508" h="10568726">
                <a:moveTo>
                  <a:pt x="0" y="0"/>
                </a:moveTo>
                <a:lnTo>
                  <a:pt x="10608507" y="0"/>
                </a:lnTo>
                <a:lnTo>
                  <a:pt x="10608507" y="10568726"/>
                </a:lnTo>
                <a:lnTo>
                  <a:pt x="0" y="105687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4">
            <a:extLst>
              <a:ext uri="{FF2B5EF4-FFF2-40B4-BE49-F238E27FC236}">
                <a16:creationId xmlns:a16="http://schemas.microsoft.com/office/drawing/2014/main" id="{F2682223-06CF-483D-8740-3B9D9BAC0816}"/>
              </a:ext>
            </a:extLst>
          </p:cNvPr>
          <p:cNvSpPr/>
          <p:nvPr/>
        </p:nvSpPr>
        <p:spPr>
          <a:xfrm>
            <a:off x="-121339" y="-1934515"/>
            <a:ext cx="5566999" cy="4711261"/>
          </a:xfrm>
          <a:custGeom>
            <a:avLst/>
            <a:gdLst/>
            <a:ahLst/>
            <a:cxnLst/>
            <a:rect l="l" t="t" r="r" b="b"/>
            <a:pathLst>
              <a:path w="5566999" h="4711261">
                <a:moveTo>
                  <a:pt x="0" y="0"/>
                </a:moveTo>
                <a:lnTo>
                  <a:pt x="5566999" y="0"/>
                </a:lnTo>
                <a:lnTo>
                  <a:pt x="5566999" y="4711262"/>
                </a:lnTo>
                <a:lnTo>
                  <a:pt x="0" y="47112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barn(inVertical)">
                                      <p:cBhvr>
                                        <p:cTn id="14" dur="500"/>
                                        <p:tgtEl>
                                          <p:spTgt spid="19">
                                            <p:txEl>
                                              <p:pRg st="0" end="0"/>
                                            </p:txEl>
                                          </p:spTgt>
                                        </p:tgtEl>
                                      </p:cBhvr>
                                    </p:animEffect>
                                  </p:childTnLst>
                                </p:cTn>
                              </p:par>
                            </p:childTnLst>
                          </p:cTn>
                        </p:par>
                        <p:par>
                          <p:cTn id="15" fill="hold">
                            <p:stCondLst>
                              <p:cond delay="500"/>
                            </p:stCondLst>
                            <p:childTnLst>
                              <p:par>
                                <p:cTn id="16" presetID="16" presetClass="entr" presetSubtype="21" fill="hold" nodeType="afterEffect">
                                  <p:stCondLst>
                                    <p:cond delay="0"/>
                                  </p:stCondLst>
                                  <p:childTnLst>
                                    <p:set>
                                      <p:cBhvr>
                                        <p:cTn id="17" dur="1" fill="hold">
                                          <p:stCondLst>
                                            <p:cond delay="0"/>
                                          </p:stCondLst>
                                        </p:cTn>
                                        <p:tgtEl>
                                          <p:spTgt spid="19">
                                            <p:txEl>
                                              <p:pRg st="1" end="1"/>
                                            </p:txEl>
                                          </p:spTgt>
                                        </p:tgtEl>
                                        <p:attrNameLst>
                                          <p:attrName>style.visibility</p:attrName>
                                        </p:attrNameLst>
                                      </p:cBhvr>
                                      <p:to>
                                        <p:strVal val="visible"/>
                                      </p:to>
                                    </p:set>
                                    <p:animEffect transition="in" filter="barn(inVertical)">
                                      <p:cBhvr>
                                        <p:cTn id="18" dur="500"/>
                                        <p:tgtEl>
                                          <p:spTgt spid="19">
                                            <p:txEl>
                                              <p:pRg st="1" end="1"/>
                                            </p:txEl>
                                          </p:spTgt>
                                        </p:tgtEl>
                                      </p:cBhvr>
                                    </p:animEffect>
                                  </p:childTnLst>
                                </p:cTn>
                              </p:par>
                            </p:childTnLst>
                          </p:cTn>
                        </p:par>
                        <p:par>
                          <p:cTn id="19" fill="hold">
                            <p:stCondLst>
                              <p:cond delay="1000"/>
                            </p:stCondLst>
                            <p:childTnLst>
                              <p:par>
                                <p:cTn id="20" presetID="16" presetClass="entr" presetSubtype="21" fill="hold" nodeType="afterEffect">
                                  <p:stCondLst>
                                    <p:cond delay="0"/>
                                  </p:stCondLst>
                                  <p:childTnLst>
                                    <p:set>
                                      <p:cBhvr>
                                        <p:cTn id="21" dur="1" fill="hold">
                                          <p:stCondLst>
                                            <p:cond delay="0"/>
                                          </p:stCondLst>
                                        </p:cTn>
                                        <p:tgtEl>
                                          <p:spTgt spid="19">
                                            <p:txEl>
                                              <p:pRg st="2" end="2"/>
                                            </p:txEl>
                                          </p:spTgt>
                                        </p:tgtEl>
                                        <p:attrNameLst>
                                          <p:attrName>style.visibility</p:attrName>
                                        </p:attrNameLst>
                                      </p:cBhvr>
                                      <p:to>
                                        <p:strVal val="visible"/>
                                      </p:to>
                                    </p:set>
                                    <p:animEffect transition="in" filter="barn(inVertical)">
                                      <p:cBhvr>
                                        <p:cTn id="22" dur="500"/>
                                        <p:tgtEl>
                                          <p:spTgt spid="19">
                                            <p:txEl>
                                              <p:pRg st="2" end="2"/>
                                            </p:txEl>
                                          </p:spTgt>
                                        </p:tgtEl>
                                      </p:cBhvr>
                                    </p:animEffect>
                                  </p:childTnLst>
                                </p:cTn>
                              </p:par>
                            </p:childTnLst>
                          </p:cTn>
                        </p:par>
                        <p:par>
                          <p:cTn id="23" fill="hold">
                            <p:stCondLst>
                              <p:cond delay="1500"/>
                            </p:stCondLst>
                            <p:childTnLst>
                              <p:par>
                                <p:cTn id="24" presetID="16" presetClass="entr" presetSubtype="21" fill="hold" nodeType="afterEffect">
                                  <p:stCondLst>
                                    <p:cond delay="0"/>
                                  </p:stCondLst>
                                  <p:childTnLst>
                                    <p:set>
                                      <p:cBhvr>
                                        <p:cTn id="25" dur="1" fill="hold">
                                          <p:stCondLst>
                                            <p:cond delay="0"/>
                                          </p:stCondLst>
                                        </p:cTn>
                                        <p:tgtEl>
                                          <p:spTgt spid="19">
                                            <p:txEl>
                                              <p:pRg st="3" end="3"/>
                                            </p:txEl>
                                          </p:spTgt>
                                        </p:tgtEl>
                                        <p:attrNameLst>
                                          <p:attrName>style.visibility</p:attrName>
                                        </p:attrNameLst>
                                      </p:cBhvr>
                                      <p:to>
                                        <p:strVal val="visible"/>
                                      </p:to>
                                    </p:set>
                                    <p:animEffect transition="in" filter="barn(inVertical)">
                                      <p:cBhvr>
                                        <p:cTn id="26" dur="500"/>
                                        <p:tgtEl>
                                          <p:spTgt spid="19">
                                            <p:txEl>
                                              <p:pRg st="3" end="3"/>
                                            </p:txEl>
                                          </p:spTgt>
                                        </p:tgtEl>
                                      </p:cBhvr>
                                    </p:animEffect>
                                  </p:childTnLst>
                                </p:cTn>
                              </p:par>
                            </p:childTnLst>
                          </p:cTn>
                        </p:par>
                        <p:par>
                          <p:cTn id="27" fill="hold">
                            <p:stCondLst>
                              <p:cond delay="2000"/>
                            </p:stCondLst>
                            <p:childTnLst>
                              <p:par>
                                <p:cTn id="28" presetID="16" presetClass="entr" presetSubtype="21" fill="hold" nodeType="afterEffect">
                                  <p:stCondLst>
                                    <p:cond delay="0"/>
                                  </p:stCondLst>
                                  <p:childTnLst>
                                    <p:set>
                                      <p:cBhvr>
                                        <p:cTn id="29" dur="1" fill="hold">
                                          <p:stCondLst>
                                            <p:cond delay="0"/>
                                          </p:stCondLst>
                                        </p:cTn>
                                        <p:tgtEl>
                                          <p:spTgt spid="19">
                                            <p:txEl>
                                              <p:pRg st="4" end="4"/>
                                            </p:txEl>
                                          </p:spTgt>
                                        </p:tgtEl>
                                        <p:attrNameLst>
                                          <p:attrName>style.visibility</p:attrName>
                                        </p:attrNameLst>
                                      </p:cBhvr>
                                      <p:to>
                                        <p:strVal val="visible"/>
                                      </p:to>
                                    </p:set>
                                    <p:animEffect transition="in" filter="barn(inVertical)">
                                      <p:cBhvr>
                                        <p:cTn id="30"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sp>
        <p:nvSpPr>
          <p:cNvPr id="2" name="Freeform 2"/>
          <p:cNvSpPr/>
          <p:nvPr/>
        </p:nvSpPr>
        <p:spPr>
          <a:xfrm>
            <a:off x="7162800" y="1028699"/>
            <a:ext cx="10294824" cy="10287000"/>
          </a:xfrm>
          <a:custGeom>
            <a:avLst/>
            <a:gdLst/>
            <a:ahLst/>
            <a:cxnLst/>
            <a:rect l="l" t="t" r="r" b="b"/>
            <a:pathLst>
              <a:path w="11897699" h="10287000">
                <a:moveTo>
                  <a:pt x="0" y="0"/>
                </a:moveTo>
                <a:lnTo>
                  <a:pt x="11897699" y="0"/>
                </a:lnTo>
                <a:lnTo>
                  <a:pt x="11897699"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342900" marR="210820" lvl="0" indent="-342900" algn="just">
              <a:lnSpc>
                <a:spcPct val="150000"/>
              </a:lnSpc>
              <a:spcBef>
                <a:spcPts val="600"/>
              </a:spcBef>
              <a:buClr>
                <a:srgbClr val="050505"/>
              </a:buClr>
              <a:buFont typeface="Times New Roman" panose="02020603050405020304" pitchFamily="18" charset="0"/>
              <a:buChar char="-"/>
            </a:pPr>
            <a:r>
              <a:rPr lang="vi-VN" sz="3600" dirty="0">
                <a:effectLst/>
                <a:latin typeface="Muli Regular" panose="020B0604020202020204" charset="0"/>
                <a:ea typeface="Calibri" panose="020F0502020204030204" pitchFamily="34" charset="0"/>
                <a:cs typeface="Arial" panose="020B0604020202020204" pitchFamily="34" charset="0"/>
              </a:rPr>
              <a:t>Tổng quan các kiến thức cơ bản về ReactJs và ASP.NET.</a:t>
            </a:r>
            <a:endParaRPr lang="en-US" sz="3600" dirty="0">
              <a:effectLst/>
              <a:latin typeface="Muli Regular" panose="020B0604020202020204" charset="0"/>
              <a:ea typeface="Calibri" panose="020F0502020204030204" pitchFamily="34" charset="0"/>
              <a:cs typeface="Arial" panose="020B0604020202020204" pitchFamily="34" charset="0"/>
            </a:endParaRPr>
          </a:p>
          <a:p>
            <a:pPr marL="342900" marR="210820" lvl="0" indent="-342900" algn="just">
              <a:lnSpc>
                <a:spcPct val="150000"/>
              </a:lnSpc>
              <a:spcBef>
                <a:spcPts val="600"/>
              </a:spcBef>
              <a:buClr>
                <a:srgbClr val="050505"/>
              </a:buClr>
              <a:buFont typeface="Times New Roman" panose="02020603050405020304" pitchFamily="18" charset="0"/>
              <a:buChar char="-"/>
            </a:pPr>
            <a:r>
              <a:rPr lang="vi-VN" sz="3600" dirty="0">
                <a:effectLst/>
                <a:latin typeface="Muli Regular" panose="020B0604020202020204" charset="0"/>
                <a:ea typeface="Calibri" panose="020F0502020204030204" pitchFamily="34" charset="0"/>
                <a:cs typeface="Arial" panose="020B0604020202020204" pitchFamily="34" charset="0"/>
              </a:rPr>
              <a:t>Nghiên cứu về ứng dụng quản lý NCKH sinh viên.</a:t>
            </a:r>
            <a:endParaRPr lang="en-US" sz="3600" dirty="0">
              <a:effectLst/>
              <a:latin typeface="Muli Regular" panose="020B0604020202020204" charset="0"/>
              <a:ea typeface="Calibri" panose="020F0502020204030204" pitchFamily="34" charset="0"/>
              <a:cs typeface="Arial" panose="020B0604020202020204" pitchFamily="34" charset="0"/>
            </a:endParaRPr>
          </a:p>
          <a:p>
            <a:pPr marL="342900" marR="210820" lvl="0" indent="-342900" algn="just">
              <a:lnSpc>
                <a:spcPct val="150000"/>
              </a:lnSpc>
              <a:spcBef>
                <a:spcPts val="600"/>
              </a:spcBef>
              <a:buClr>
                <a:srgbClr val="050505"/>
              </a:buClr>
              <a:buFont typeface="Times New Roman" panose="02020603050405020304" pitchFamily="18" charset="0"/>
              <a:buChar char="-"/>
            </a:pPr>
            <a:r>
              <a:rPr lang="vi-VN" sz="3600" dirty="0">
                <a:effectLst/>
                <a:latin typeface="Muli Regular" panose="020B0604020202020204" charset="0"/>
                <a:ea typeface="Calibri" panose="020F0502020204030204" pitchFamily="34" charset="0"/>
                <a:cs typeface="Arial" panose="020B0604020202020204" pitchFamily="34" charset="0"/>
              </a:rPr>
              <a:t>Thiết kế giao diện và cơ sở dữ liệu.</a:t>
            </a:r>
            <a:endParaRPr lang="en-US" sz="3600" dirty="0">
              <a:effectLst/>
              <a:latin typeface="Muli Regular" panose="020B0604020202020204" charset="0"/>
              <a:ea typeface="Calibri" panose="020F0502020204030204" pitchFamily="34" charset="0"/>
              <a:cs typeface="Arial" panose="020B0604020202020204" pitchFamily="34" charset="0"/>
            </a:endParaRPr>
          </a:p>
          <a:p>
            <a:pPr marL="342900" marR="210820" lvl="0" indent="-342900" algn="just">
              <a:lnSpc>
                <a:spcPct val="150000"/>
              </a:lnSpc>
              <a:spcBef>
                <a:spcPts val="600"/>
              </a:spcBef>
              <a:buClr>
                <a:srgbClr val="050505"/>
              </a:buClr>
              <a:buFont typeface="Times New Roman" panose="02020603050405020304" pitchFamily="18" charset="0"/>
              <a:buChar char="-"/>
            </a:pPr>
            <a:r>
              <a:rPr lang="vi-VN" sz="3600" dirty="0">
                <a:effectLst/>
                <a:latin typeface="Muli Regular" panose="020B0604020202020204" charset="0"/>
                <a:ea typeface="Calibri" panose="020F0502020204030204" pitchFamily="34" charset="0"/>
                <a:cs typeface="Arial" panose="020B0604020202020204" pitchFamily="34" charset="0"/>
              </a:rPr>
              <a:t>Xây dựng các chức năng của ứng dụng (đăng ký, đăng nhập, xem các bài NCKH của sinh viên, …).</a:t>
            </a:r>
            <a:endParaRPr lang="en-US" sz="3600" dirty="0">
              <a:effectLst/>
              <a:latin typeface="Muli Regular" panose="020B0604020202020204" charset="0"/>
              <a:ea typeface="Calibri" panose="020F0502020204030204" pitchFamily="34" charset="0"/>
              <a:cs typeface="Arial" panose="020B0604020202020204" pitchFamily="34" charset="0"/>
            </a:endParaRPr>
          </a:p>
          <a:p>
            <a:pPr marL="342900" marR="210820" lvl="0" indent="-342900" algn="just">
              <a:lnSpc>
                <a:spcPct val="150000"/>
              </a:lnSpc>
              <a:spcBef>
                <a:spcPts val="600"/>
              </a:spcBef>
              <a:spcAft>
                <a:spcPts val="800"/>
              </a:spcAft>
              <a:buClr>
                <a:srgbClr val="050505"/>
              </a:buClr>
              <a:buFont typeface="Times New Roman" panose="02020603050405020304" pitchFamily="18" charset="0"/>
              <a:buChar char="-"/>
            </a:pPr>
            <a:r>
              <a:rPr lang="vi-VN" sz="3600" dirty="0">
                <a:effectLst/>
                <a:latin typeface="Muli Regular" panose="020B0604020202020204" charset="0"/>
                <a:ea typeface="Calibri" panose="020F0502020204030204" pitchFamily="34" charset="0"/>
                <a:cs typeface="Arial" panose="020B0604020202020204" pitchFamily="34" charset="0"/>
              </a:rPr>
              <a:t>Phát triển và triển khai ứng dụng.</a:t>
            </a:r>
            <a:endParaRPr lang="en-US" sz="3600" dirty="0">
              <a:effectLst/>
              <a:latin typeface="Muli Regular" panose="020B0604020202020204" charset="0"/>
              <a:ea typeface="Calibri" panose="020F0502020204030204" pitchFamily="34" charset="0"/>
              <a:cs typeface="Arial" panose="020B0604020202020204" pitchFamily="34" charset="0"/>
            </a:endParaRPr>
          </a:p>
          <a:p>
            <a:endParaRPr lang="en-US" dirty="0"/>
          </a:p>
        </p:txBody>
      </p:sp>
      <p:sp>
        <p:nvSpPr>
          <p:cNvPr id="3" name="TextBox 3"/>
          <p:cNvSpPr txBox="1"/>
          <p:nvPr/>
        </p:nvSpPr>
        <p:spPr>
          <a:xfrm>
            <a:off x="1028700" y="3637370"/>
            <a:ext cx="5839918" cy="1921360"/>
          </a:xfrm>
          <a:prstGeom prst="rect">
            <a:avLst/>
          </a:prstGeom>
        </p:spPr>
        <p:txBody>
          <a:bodyPr lIns="0" tIns="0" rIns="0" bIns="0" rtlCol="0" anchor="t">
            <a:spAutoFit/>
          </a:bodyPr>
          <a:lstStyle/>
          <a:p>
            <a:pPr marL="0" lvl="0" indent="0" algn="ctr">
              <a:lnSpc>
                <a:spcPts val="7384"/>
              </a:lnSpc>
              <a:spcBef>
                <a:spcPct val="0"/>
              </a:spcBef>
            </a:pPr>
            <a:r>
              <a:rPr lang="vi-VN" sz="6775">
                <a:solidFill>
                  <a:srgbClr val="000000"/>
                </a:solidFill>
                <a:latin typeface="Bungee"/>
              </a:rPr>
              <a:t>3.Nội dung đề tài</a:t>
            </a:r>
            <a:endParaRPr lang="en-US" sz="6775">
              <a:solidFill>
                <a:srgbClr val="000000"/>
              </a:solidFill>
              <a:latin typeface="Bungee"/>
            </a:endParaRPr>
          </a:p>
        </p:txBody>
      </p:sp>
      <p:sp>
        <p:nvSpPr>
          <p:cNvPr id="4" name="Freeform 4"/>
          <p:cNvSpPr/>
          <p:nvPr/>
        </p:nvSpPr>
        <p:spPr>
          <a:xfrm>
            <a:off x="-1618340" y="-1326931"/>
            <a:ext cx="5566999" cy="4711261"/>
          </a:xfrm>
          <a:custGeom>
            <a:avLst/>
            <a:gdLst/>
            <a:ahLst/>
            <a:cxnLst/>
            <a:rect l="l" t="t" r="r" b="b"/>
            <a:pathLst>
              <a:path w="5566999" h="4711261">
                <a:moveTo>
                  <a:pt x="0" y="0"/>
                </a:moveTo>
                <a:lnTo>
                  <a:pt x="5566999" y="0"/>
                </a:lnTo>
                <a:lnTo>
                  <a:pt x="5566999" y="4711262"/>
                </a:lnTo>
                <a:lnTo>
                  <a:pt x="0" y="47112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iterate type="wd">
                                    <p:tmPct val="10000"/>
                                  </p:iterate>
                                  <p:childTnLst>
                                    <p:set>
                                      <p:cBhvr>
                                        <p:cTn id="12" dur="1" fill="hold">
                                          <p:stCondLst>
                                            <p:cond delay="0"/>
                                          </p:stCondLst>
                                        </p:cTn>
                                        <p:tgtEl>
                                          <p:spTgt spid="2">
                                            <p:txEl>
                                              <p:pRg st="0" end="0"/>
                                            </p:txEl>
                                          </p:spTgt>
                                        </p:tgtEl>
                                        <p:attrNameLst>
                                          <p:attrName>style.visibility</p:attrName>
                                        </p:attrNameLst>
                                      </p:cBhvr>
                                      <p:to>
                                        <p:strVal val="visible"/>
                                      </p:to>
                                    </p:set>
                                    <p:animEffect transition="in" filter="barn(inVertical)">
                                      <p:cBhvr>
                                        <p:cTn id="13" dur="500"/>
                                        <p:tgtEl>
                                          <p:spTgt spid="2">
                                            <p:txEl>
                                              <p:pRg st="0" end="0"/>
                                            </p:txEl>
                                          </p:spTgt>
                                        </p:tgtEl>
                                      </p:cBhvr>
                                    </p:animEffect>
                                  </p:childTnLst>
                                </p:cTn>
                              </p:par>
                            </p:childTnLst>
                          </p:cTn>
                        </p:par>
                        <p:par>
                          <p:cTn id="14" fill="hold">
                            <p:stCondLst>
                              <p:cond delay="1150"/>
                            </p:stCondLst>
                            <p:childTnLst>
                              <p:par>
                                <p:cTn id="15" presetID="16" presetClass="entr" presetSubtype="21" fill="hold" nodeType="afterEffect">
                                  <p:stCondLst>
                                    <p:cond delay="0"/>
                                  </p:stCondLst>
                                  <p:iterate type="wd">
                                    <p:tmPct val="10000"/>
                                  </p:iterate>
                                  <p:childTnLst>
                                    <p:set>
                                      <p:cBhvr>
                                        <p:cTn id="16" dur="1" fill="hold">
                                          <p:stCondLst>
                                            <p:cond delay="0"/>
                                          </p:stCondLst>
                                        </p:cTn>
                                        <p:tgtEl>
                                          <p:spTgt spid="2">
                                            <p:txEl>
                                              <p:pRg st="1" end="1"/>
                                            </p:txEl>
                                          </p:spTgt>
                                        </p:tgtEl>
                                        <p:attrNameLst>
                                          <p:attrName>style.visibility</p:attrName>
                                        </p:attrNameLst>
                                      </p:cBhvr>
                                      <p:to>
                                        <p:strVal val="visible"/>
                                      </p:to>
                                    </p:set>
                                    <p:animEffect transition="in" filter="barn(inVertical)">
                                      <p:cBhvr>
                                        <p:cTn id="17" dur="500"/>
                                        <p:tgtEl>
                                          <p:spTgt spid="2">
                                            <p:txEl>
                                              <p:pRg st="1" end="1"/>
                                            </p:txEl>
                                          </p:spTgt>
                                        </p:tgtEl>
                                      </p:cBhvr>
                                    </p:animEffect>
                                  </p:childTnLst>
                                </p:cTn>
                              </p:par>
                            </p:childTnLst>
                          </p:cTn>
                        </p:par>
                        <p:par>
                          <p:cTn id="18" fill="hold">
                            <p:stCondLst>
                              <p:cond delay="2150"/>
                            </p:stCondLst>
                            <p:childTnLst>
                              <p:par>
                                <p:cTn id="19" presetID="16" presetClass="entr" presetSubtype="21" fill="hold" nodeType="afterEffect">
                                  <p:stCondLst>
                                    <p:cond delay="0"/>
                                  </p:stCondLst>
                                  <p:iterate type="wd">
                                    <p:tmPct val="10000"/>
                                  </p:iterate>
                                  <p:childTnLst>
                                    <p:set>
                                      <p:cBhvr>
                                        <p:cTn id="20" dur="1" fill="hold">
                                          <p:stCondLst>
                                            <p:cond delay="0"/>
                                          </p:stCondLst>
                                        </p:cTn>
                                        <p:tgtEl>
                                          <p:spTgt spid="2">
                                            <p:txEl>
                                              <p:pRg st="2" end="2"/>
                                            </p:txEl>
                                          </p:spTgt>
                                        </p:tgtEl>
                                        <p:attrNameLst>
                                          <p:attrName>style.visibility</p:attrName>
                                        </p:attrNameLst>
                                      </p:cBhvr>
                                      <p:to>
                                        <p:strVal val="visible"/>
                                      </p:to>
                                    </p:set>
                                    <p:animEffect transition="in" filter="barn(inVertical)">
                                      <p:cBhvr>
                                        <p:cTn id="21" dur="500"/>
                                        <p:tgtEl>
                                          <p:spTgt spid="2">
                                            <p:txEl>
                                              <p:pRg st="2" end="2"/>
                                            </p:txEl>
                                          </p:spTgt>
                                        </p:tgtEl>
                                      </p:cBhvr>
                                    </p:animEffect>
                                  </p:childTnLst>
                                </p:cTn>
                              </p:par>
                            </p:childTnLst>
                          </p:cTn>
                        </p:par>
                        <p:par>
                          <p:cTn id="22" fill="hold">
                            <p:stCondLst>
                              <p:cond delay="3100"/>
                            </p:stCondLst>
                            <p:childTnLst>
                              <p:par>
                                <p:cTn id="23" presetID="16" presetClass="entr" presetSubtype="21" fill="hold" nodeType="afterEffect">
                                  <p:stCondLst>
                                    <p:cond delay="0"/>
                                  </p:stCondLst>
                                  <p:iterate type="wd">
                                    <p:tmPct val="10000"/>
                                  </p:iterate>
                                  <p:childTnLst>
                                    <p:set>
                                      <p:cBhvr>
                                        <p:cTn id="24" dur="1" fill="hold">
                                          <p:stCondLst>
                                            <p:cond delay="0"/>
                                          </p:stCondLst>
                                        </p:cTn>
                                        <p:tgtEl>
                                          <p:spTgt spid="2">
                                            <p:txEl>
                                              <p:pRg st="3" end="3"/>
                                            </p:txEl>
                                          </p:spTgt>
                                        </p:tgtEl>
                                        <p:attrNameLst>
                                          <p:attrName>style.visibility</p:attrName>
                                        </p:attrNameLst>
                                      </p:cBhvr>
                                      <p:to>
                                        <p:strVal val="visible"/>
                                      </p:to>
                                    </p:set>
                                    <p:animEffect transition="in" filter="barn(inVertical)">
                                      <p:cBhvr>
                                        <p:cTn id="25" dur="500"/>
                                        <p:tgtEl>
                                          <p:spTgt spid="2">
                                            <p:txEl>
                                              <p:pRg st="3" end="3"/>
                                            </p:txEl>
                                          </p:spTgt>
                                        </p:tgtEl>
                                      </p:cBhvr>
                                    </p:animEffect>
                                  </p:childTnLst>
                                </p:cTn>
                              </p:par>
                            </p:childTnLst>
                          </p:cTn>
                        </p:par>
                        <p:par>
                          <p:cTn id="26" fill="hold">
                            <p:stCondLst>
                              <p:cond delay="4750"/>
                            </p:stCondLst>
                            <p:childTnLst>
                              <p:par>
                                <p:cTn id="27" presetID="16" presetClass="entr" presetSubtype="21" fill="hold" nodeType="afterEffect">
                                  <p:stCondLst>
                                    <p:cond delay="0"/>
                                  </p:stCondLst>
                                  <p:iterate type="wd">
                                    <p:tmPct val="10000"/>
                                  </p:iterate>
                                  <p:childTnLst>
                                    <p:set>
                                      <p:cBhvr>
                                        <p:cTn id="28" dur="1" fill="hold">
                                          <p:stCondLst>
                                            <p:cond delay="0"/>
                                          </p:stCondLst>
                                        </p:cTn>
                                        <p:tgtEl>
                                          <p:spTgt spid="2">
                                            <p:txEl>
                                              <p:pRg st="4" end="4"/>
                                            </p:txEl>
                                          </p:spTgt>
                                        </p:tgtEl>
                                        <p:attrNameLst>
                                          <p:attrName>style.visibility</p:attrName>
                                        </p:attrNameLst>
                                      </p:cBhvr>
                                      <p:to>
                                        <p:strVal val="visible"/>
                                      </p:to>
                                    </p:set>
                                    <p:animEffect transition="in" filter="barn(inVertical)">
                                      <p:cBhvr>
                                        <p:cTn id="29"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04475F7D-9218-4A74-A752-BA6616B1E649}"/>
              </a:ext>
            </a:extLst>
          </p:cNvPr>
          <p:cNvSpPr/>
          <p:nvPr/>
        </p:nvSpPr>
        <p:spPr>
          <a:xfrm rot="15456516">
            <a:off x="5571741" y="-6674511"/>
            <a:ext cx="8287517" cy="11832230"/>
          </a:xfrm>
          <a:custGeom>
            <a:avLst/>
            <a:gdLst/>
            <a:ahLst/>
            <a:cxnLst/>
            <a:rect l="l" t="t" r="r" b="b"/>
            <a:pathLst>
              <a:path w="7917976" h="6846048">
                <a:moveTo>
                  <a:pt x="0" y="0"/>
                </a:moveTo>
                <a:lnTo>
                  <a:pt x="7917976" y="0"/>
                </a:lnTo>
                <a:lnTo>
                  <a:pt x="7917976" y="6846048"/>
                </a:lnTo>
                <a:lnTo>
                  <a:pt x="0" y="68460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3">
            <a:extLst>
              <a:ext uri="{FF2B5EF4-FFF2-40B4-BE49-F238E27FC236}">
                <a16:creationId xmlns:a16="http://schemas.microsoft.com/office/drawing/2014/main" id="{A3C755E4-D596-4FC9-8F13-FC67282E37C2}"/>
              </a:ext>
            </a:extLst>
          </p:cNvPr>
          <p:cNvSpPr txBox="1"/>
          <p:nvPr/>
        </p:nvSpPr>
        <p:spPr>
          <a:xfrm>
            <a:off x="4902332" y="571500"/>
            <a:ext cx="10185268" cy="1135696"/>
          </a:xfrm>
          <a:prstGeom prst="rect">
            <a:avLst/>
          </a:prstGeom>
          <a:noFill/>
        </p:spPr>
        <p:txBody>
          <a:bodyPr wrap="square" rtlCol="0">
            <a:spAutoFit/>
          </a:bodyPr>
          <a:lstStyle/>
          <a:p>
            <a:r>
              <a:rPr lang="vi-VN" sz="6780">
                <a:latin typeface="Bungee" panose="020B0604020202020204" charset="0"/>
              </a:rPr>
              <a:t>4.Tiến độ thực hiện</a:t>
            </a:r>
            <a:endParaRPr lang="en-US" sz="6780">
              <a:latin typeface="Bungee" panose="020B0604020202020204" charset="0"/>
            </a:endParaRPr>
          </a:p>
        </p:txBody>
      </p:sp>
      <p:sp>
        <p:nvSpPr>
          <p:cNvPr id="5" name="TextBox 4">
            <a:extLst>
              <a:ext uri="{FF2B5EF4-FFF2-40B4-BE49-F238E27FC236}">
                <a16:creationId xmlns:a16="http://schemas.microsoft.com/office/drawing/2014/main" id="{A1F87A1E-A5F8-45C5-A063-F20018BDD4A5}"/>
              </a:ext>
            </a:extLst>
          </p:cNvPr>
          <p:cNvSpPr txBox="1"/>
          <p:nvPr/>
        </p:nvSpPr>
        <p:spPr>
          <a:xfrm>
            <a:off x="3619499" y="1943100"/>
            <a:ext cx="12192000" cy="8648521"/>
          </a:xfrm>
          <a:prstGeom prst="rect">
            <a:avLst/>
          </a:prstGeom>
          <a:noFill/>
        </p:spPr>
        <p:txBody>
          <a:bodyPr wrap="square" rtlCol="0">
            <a:spAutoFit/>
          </a:bodyPr>
          <a:lstStyle/>
          <a:p>
            <a:pPr marL="114300" lvl="0">
              <a:lnSpc>
                <a:spcPct val="150000"/>
              </a:lnSpc>
              <a:buClr>
                <a:srgbClr val="1B1B1B"/>
              </a:buClr>
              <a:buSzPts val="1800"/>
            </a:pPr>
            <a:r>
              <a:rPr lang="vi-VN" sz="3600" b="1" dirty="0">
                <a:solidFill>
                  <a:srgbClr val="1B1B1B"/>
                </a:solidFill>
                <a:latin typeface="Muli Regular" panose="020B0604020202020204" charset="0"/>
              </a:rPr>
              <a:t>Giai đoạn 1: </a:t>
            </a:r>
            <a:r>
              <a:rPr lang="vi-VN" sz="3600" dirty="0">
                <a:solidFill>
                  <a:srgbClr val="1B1B1B"/>
                </a:solidFill>
                <a:latin typeface="Muli Regular" panose="020B0604020202020204" charset="0"/>
              </a:rPr>
              <a:t>03/03/2023 – 21/03/2023</a:t>
            </a:r>
          </a:p>
          <a:p>
            <a:pPr marL="114300" lvl="0">
              <a:lnSpc>
                <a:spcPct val="150000"/>
              </a:lnSpc>
              <a:buClr>
                <a:srgbClr val="1B1B1B"/>
              </a:buClr>
              <a:buSzPts val="1800"/>
            </a:pPr>
            <a:r>
              <a:rPr lang="vi-VN" sz="3600" dirty="0">
                <a:solidFill>
                  <a:srgbClr val="1B1B1B"/>
                </a:solidFill>
                <a:latin typeface="Muli Regular" panose="020B0604020202020204" charset="0"/>
              </a:rPr>
              <a:t>-	Viết đề cương đồ án</a:t>
            </a:r>
          </a:p>
          <a:p>
            <a:pPr marL="114300" lvl="0">
              <a:lnSpc>
                <a:spcPct val="150000"/>
              </a:lnSpc>
              <a:buClr>
                <a:srgbClr val="1B1B1B"/>
              </a:buClr>
              <a:buSzPts val="1800"/>
            </a:pPr>
            <a:r>
              <a:rPr lang="vi-VN" sz="3600" dirty="0">
                <a:solidFill>
                  <a:srgbClr val="1B1B1B"/>
                </a:solidFill>
                <a:latin typeface="Muli Regular" panose="020B0604020202020204" charset="0"/>
              </a:rPr>
              <a:t>-	Ôn tập các kiến thức về HTML, CSS, JavaScript</a:t>
            </a:r>
          </a:p>
          <a:p>
            <a:pPr marL="114300" lvl="0">
              <a:lnSpc>
                <a:spcPct val="150000"/>
              </a:lnSpc>
              <a:buClr>
                <a:srgbClr val="1B1B1B"/>
              </a:buClr>
              <a:buSzPts val="1800"/>
            </a:pPr>
            <a:r>
              <a:rPr lang="vi-VN" sz="3600" dirty="0">
                <a:solidFill>
                  <a:srgbClr val="1B1B1B"/>
                </a:solidFill>
                <a:latin typeface="Muli Regular" panose="020B0604020202020204" charset="0"/>
              </a:rPr>
              <a:t>-	Tiến hành tìm hiểu về ReactJs và ASP.NET</a:t>
            </a:r>
          </a:p>
          <a:p>
            <a:pPr marL="114300" lvl="0">
              <a:lnSpc>
                <a:spcPct val="150000"/>
              </a:lnSpc>
              <a:buClr>
                <a:srgbClr val="1B1B1B"/>
              </a:buClr>
              <a:buSzPts val="1800"/>
            </a:pPr>
            <a:r>
              <a:rPr lang="vi-VN" sz="3600" dirty="0">
                <a:solidFill>
                  <a:srgbClr val="1B1B1B"/>
                </a:solidFill>
                <a:latin typeface="Muli Regular" panose="020B0604020202020204" charset="0"/>
              </a:rPr>
              <a:t>-	Thực hiện viết báo cáo đồ án</a:t>
            </a:r>
          </a:p>
          <a:p>
            <a:pPr marL="114300" lvl="0">
              <a:lnSpc>
                <a:spcPct val="150000"/>
              </a:lnSpc>
              <a:buClr>
                <a:srgbClr val="1B1B1B"/>
              </a:buClr>
              <a:buSzPts val="1800"/>
            </a:pPr>
            <a:r>
              <a:rPr lang="vi-VN" sz="3600" b="1" dirty="0">
                <a:solidFill>
                  <a:srgbClr val="1B1B1B"/>
                </a:solidFill>
                <a:latin typeface="Muli Regular" panose="020B0604020202020204" charset="0"/>
              </a:rPr>
              <a:t>Giai đoạn 2: </a:t>
            </a:r>
            <a:r>
              <a:rPr lang="vi-VN" sz="3600" dirty="0">
                <a:solidFill>
                  <a:srgbClr val="1B1B1B"/>
                </a:solidFill>
                <a:latin typeface="Muli Regular" panose="020B0604020202020204" charset="0"/>
              </a:rPr>
              <a:t>21/03/2023 – 27/05/2023</a:t>
            </a:r>
          </a:p>
          <a:p>
            <a:pPr marL="114300" lvl="0">
              <a:lnSpc>
                <a:spcPct val="150000"/>
              </a:lnSpc>
              <a:buClr>
                <a:srgbClr val="1B1B1B"/>
              </a:buClr>
              <a:buSzPts val="1800"/>
            </a:pPr>
            <a:r>
              <a:rPr lang="vi-VN" sz="3600" dirty="0">
                <a:solidFill>
                  <a:srgbClr val="1B1B1B"/>
                </a:solidFill>
                <a:latin typeface="Muli Regular" panose="020B0604020202020204" charset="0"/>
              </a:rPr>
              <a:t>-	Xây dựng ứng dụng web quản lý NCKH sinh viên</a:t>
            </a:r>
          </a:p>
          <a:p>
            <a:pPr marL="114300" lvl="0">
              <a:lnSpc>
                <a:spcPct val="150000"/>
              </a:lnSpc>
              <a:buClr>
                <a:srgbClr val="1B1B1B"/>
              </a:buClr>
              <a:buSzPts val="1800"/>
            </a:pPr>
            <a:r>
              <a:rPr lang="vi-VN" sz="3600" b="1" dirty="0">
                <a:solidFill>
                  <a:srgbClr val="1B1B1B"/>
                </a:solidFill>
                <a:latin typeface="Muli Regular" panose="020B0604020202020204" charset="0"/>
              </a:rPr>
              <a:t>Giai đoạn 3: </a:t>
            </a:r>
            <a:r>
              <a:rPr lang="vi-VN" sz="3600" dirty="0">
                <a:solidFill>
                  <a:srgbClr val="1B1B1B"/>
                </a:solidFill>
                <a:latin typeface="Muli Regular" panose="020B0604020202020204" charset="0"/>
              </a:rPr>
              <a:t>28/05/2023 – 22/06/2023</a:t>
            </a:r>
          </a:p>
          <a:p>
            <a:pPr marL="114300" lvl="0">
              <a:lnSpc>
                <a:spcPct val="150000"/>
              </a:lnSpc>
              <a:buClr>
                <a:srgbClr val="1B1B1B"/>
              </a:buClr>
              <a:buSzPts val="1800"/>
            </a:pPr>
            <a:r>
              <a:rPr lang="vi-VN" sz="3600" dirty="0">
                <a:solidFill>
                  <a:srgbClr val="1B1B1B"/>
                </a:solidFill>
                <a:latin typeface="Muli Regular" panose="020B0604020202020204" charset="0"/>
              </a:rPr>
              <a:t>-	Hoàn thiện ứng dụng</a:t>
            </a:r>
          </a:p>
          <a:p>
            <a:pPr marL="114300" lvl="0">
              <a:lnSpc>
                <a:spcPct val="150000"/>
              </a:lnSpc>
              <a:buClr>
                <a:srgbClr val="1B1B1B"/>
              </a:buClr>
              <a:buSzPts val="1800"/>
            </a:pPr>
            <a:r>
              <a:rPr lang="vi-VN" sz="3600" dirty="0">
                <a:solidFill>
                  <a:srgbClr val="1B1B1B"/>
                </a:solidFill>
                <a:latin typeface="Muli Regular" panose="020B0604020202020204" charset="0"/>
              </a:rPr>
              <a:t>-	Hoàn thiện viết báo cáo đồ án</a:t>
            </a:r>
          </a:p>
          <a:p>
            <a:endParaRPr lang="en-US" dirty="0"/>
          </a:p>
        </p:txBody>
      </p:sp>
    </p:spTree>
    <p:extLst>
      <p:ext uri="{BB962C8B-B14F-4D97-AF65-F5344CB8AC3E}">
        <p14:creationId xmlns:p14="http://schemas.microsoft.com/office/powerpoint/2010/main" val="273508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iterate type="wd">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20F65FA2-FCE2-4B60-9089-9657D3B38B75}"/>
              </a:ext>
            </a:extLst>
          </p:cNvPr>
          <p:cNvSpPr/>
          <p:nvPr/>
        </p:nvSpPr>
        <p:spPr>
          <a:xfrm>
            <a:off x="-7162800" y="-723900"/>
            <a:ext cx="17039574" cy="14158337"/>
          </a:xfrm>
          <a:custGeom>
            <a:avLst/>
            <a:gdLst/>
            <a:ahLst/>
            <a:cxnLst/>
            <a:rect l="l" t="t" r="r" b="b"/>
            <a:pathLst>
              <a:path w="17039574" h="14158337">
                <a:moveTo>
                  <a:pt x="0" y="0"/>
                </a:moveTo>
                <a:lnTo>
                  <a:pt x="17039574" y="0"/>
                </a:lnTo>
                <a:lnTo>
                  <a:pt x="17039574" y="14158337"/>
                </a:lnTo>
                <a:lnTo>
                  <a:pt x="0" y="141583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888F21BE-4E74-4C25-8BDE-66EBC0F9FDBD}"/>
              </a:ext>
            </a:extLst>
          </p:cNvPr>
          <p:cNvSpPr txBox="1"/>
          <p:nvPr/>
        </p:nvSpPr>
        <p:spPr>
          <a:xfrm>
            <a:off x="685800" y="3771900"/>
            <a:ext cx="8229600" cy="2179058"/>
          </a:xfrm>
          <a:prstGeom prst="rect">
            <a:avLst/>
          </a:prstGeom>
          <a:noFill/>
        </p:spPr>
        <p:txBody>
          <a:bodyPr wrap="square" rtlCol="0">
            <a:spAutoFit/>
          </a:bodyPr>
          <a:lstStyle/>
          <a:p>
            <a:r>
              <a:rPr lang="vi-VN" sz="6780">
                <a:latin typeface="Bungee" panose="020B0604020202020204" charset="0"/>
              </a:rPr>
              <a:t>5.Demo kết quả thực hiện</a:t>
            </a:r>
            <a:endParaRPr lang="en-US" sz="6780">
              <a:latin typeface="Bungee" panose="020B0604020202020204" charset="0"/>
            </a:endParaRPr>
          </a:p>
        </p:txBody>
      </p:sp>
    </p:spTree>
    <p:extLst>
      <p:ext uri="{BB962C8B-B14F-4D97-AF65-F5344CB8AC3E}">
        <p14:creationId xmlns:p14="http://schemas.microsoft.com/office/powerpoint/2010/main" val="369874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859</Words>
  <Application>Microsoft Office PowerPoint</Application>
  <PresentationFormat>Custom</PresentationFormat>
  <Paragraphs>85</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 (Body)</vt:lpstr>
      <vt:lpstr>Muli Regular Bold</vt:lpstr>
      <vt:lpstr>Saira ExtraCondensed Medium Bold</vt:lpstr>
      <vt:lpstr>Arial</vt:lpstr>
      <vt:lpstr>Times New Roman</vt:lpstr>
      <vt:lpstr>Rokkitt Black</vt:lpstr>
      <vt:lpstr>ff2</vt:lpstr>
      <vt:lpstr>Bungee</vt:lpstr>
      <vt:lpstr>Muli Regular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Vàng Trắng Công ty Hình học Kế hoạch Dự án Bản thuyết trình Kinh doanh</dc:title>
  <dc:creator>Admin</dc:creator>
  <cp:lastModifiedBy>ADMIN</cp:lastModifiedBy>
  <cp:revision>11</cp:revision>
  <dcterms:created xsi:type="dcterms:W3CDTF">2006-08-16T00:00:00Z</dcterms:created>
  <dcterms:modified xsi:type="dcterms:W3CDTF">2023-06-06T17:23:05Z</dcterms:modified>
  <dc:identifier>DAFk4IAvn4A</dc:identifier>
</cp:coreProperties>
</file>